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314" r:id="rId2"/>
    <p:sldId id="327" r:id="rId3"/>
    <p:sldId id="378" r:id="rId4"/>
    <p:sldId id="261" r:id="rId5"/>
    <p:sldId id="379" r:id="rId6"/>
    <p:sldId id="381" r:id="rId7"/>
    <p:sldId id="382" r:id="rId8"/>
    <p:sldId id="383" r:id="rId9"/>
    <p:sldId id="351" r:id="rId10"/>
    <p:sldId id="352" r:id="rId11"/>
    <p:sldId id="367" r:id="rId12"/>
    <p:sldId id="268" r:id="rId13"/>
    <p:sldId id="380" r:id="rId14"/>
    <p:sldId id="269" r:id="rId15"/>
    <p:sldId id="384" r:id="rId16"/>
    <p:sldId id="356" r:id="rId17"/>
    <p:sldId id="357" r:id="rId18"/>
    <p:sldId id="360" r:id="rId19"/>
    <p:sldId id="339" r:id="rId20"/>
    <p:sldId id="362" r:id="rId21"/>
    <p:sldId id="369" r:id="rId22"/>
    <p:sldId id="375" r:id="rId23"/>
    <p:sldId id="377" r:id="rId24"/>
    <p:sldId id="376" r:id="rId25"/>
    <p:sldId id="372" r:id="rId26"/>
    <p:sldId id="310" r:id="rId27"/>
    <p:sldId id="385" r:id="rId28"/>
    <p:sldId id="3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EB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2" y="8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F652-766F-480A-BF77-ED0F40D7A07F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5F1B9-AA44-4706-96A0-284145ED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5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BE6DF-BBEE-4A8B-8386-34C8EF6BD076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1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9AFA-4086-4AFF-9417-48BB5DF04B3D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0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29546-E98A-4D5C-9FF5-49FBF73E08AE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3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759-2694-4CA5-BBC9-74E7C80FCA05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6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49CE-66E1-4A8C-8FF7-9EDC2C48F381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37120" y="0"/>
            <a:ext cx="170688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CEE3-6316-476A-B244-794C31D9D1F1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28411" y="0"/>
            <a:ext cx="171558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88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7DFA2-A58D-4EFC-A84A-DF9AE4E877A4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419703" y="0"/>
            <a:ext cx="1724297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Lab #6: Analytics</a:t>
            </a:r>
            <a:r>
              <a:rPr lang="en-US" altLang="ko-KR" sz="1400" b="1" baseline="0" dirty="0" smtClean="0"/>
              <a:t>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1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39BB8-0E70-4E80-B047-43D4B49A2DC6}" type="datetime1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0F92-EF56-4D5F-BF15-BE6C1AE3B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jpe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openstack+&amp;source=images&amp;cd=&amp;cad=rja&amp;docid=Taz7e8VPqpfYDM&amp;tbnid=s7KAugSB1vvgcM:&amp;ved=0CAUQjRw&amp;url=http://www.siliconloons.com/?p=343&amp;ei=7rw0UZPuK82ciAfRhYHwCQ&amp;bvm=bv.43148975,d.aGc&amp;psig=AFQjCNGpBNIuOUGsiKO_hZqOZjRR7cQ0Qg&amp;ust=1362496783039070" TargetMode="External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jpe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7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45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31" Type="http://schemas.openxmlformats.org/officeDocument/2006/relationships/image" Target="../media/image7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맑은 고딕" panose="020B0503020000020004" pitchFamily="50" charset="-127"/>
              </a:rPr>
            </a:br>
            <a:endParaRPr lang="ko-KR" altLang="en-US" sz="1800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</a:rPr>
              <a:t>https://github.com/SmartX-Labs/SmartX-Mini-MOOC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맑은 고딕" panose="020B0503020000020004" pitchFamily="50" charset="-127"/>
              </a:rPr>
              <a:t>Lab </a:t>
            </a:r>
            <a:r>
              <a:rPr lang="en-US" altLang="ko-KR" sz="3600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#6: Analytics</a:t>
            </a:r>
            <a:endParaRPr lang="ko-KR" altLang="en-US" sz="3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Machine Learning: </a:t>
            </a:r>
            <a:r>
              <a:rPr lang="en-US" altLang="ko-KR" dirty="0" err="1" smtClean="0"/>
              <a:t>Kubeflow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3550" y="3066152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</a:t>
            </a:r>
            <a:r>
              <a:rPr lang="en-US" altLang="ko-KR" sz="2400" b="1" dirty="0" err="1"/>
              <a:t>Kubeflow</a:t>
            </a:r>
            <a:r>
              <a:rPr lang="en-US" altLang="ko-KR" sz="2000" dirty="0"/>
              <a:t> </a:t>
            </a:r>
            <a:r>
              <a:rPr lang="en-US" altLang="ko-KR" sz="1600" dirty="0"/>
              <a:t>project is dedicated to making deployments of machine learning (ML) workflows on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 simple, portable and scalable. Our goal is not to recreate other services, but to provide a straightforward way to deploy best-of-breed open-source systems for ML to diverse infrastructures. Anywhere you are running </a:t>
            </a:r>
            <a:r>
              <a:rPr lang="en-US" altLang="ko-KR" sz="1600" dirty="0" err="1"/>
              <a:t>Kubernetes</a:t>
            </a:r>
            <a:r>
              <a:rPr lang="en-US" altLang="ko-KR" sz="1600" dirty="0"/>
              <a:t>, you should be able to run </a:t>
            </a:r>
            <a:r>
              <a:rPr lang="en-US" altLang="ko-KR" sz="1600" dirty="0" err="1"/>
              <a:t>Kubeflow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098" name="Picture 2" descr="kubeflow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3" y="971248"/>
            <a:ext cx="1877896" cy="18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ps of building a production-grade 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806" y="971248"/>
            <a:ext cx="5038725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16" y="4729033"/>
            <a:ext cx="1103401" cy="12007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806" y="4607087"/>
            <a:ext cx="1306233" cy="1249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428" y="4754504"/>
            <a:ext cx="1281783" cy="1258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5" y="4783107"/>
            <a:ext cx="1162172" cy="1200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132" y="5967893"/>
            <a:ext cx="122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Notebooks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732" y="5820922"/>
            <a:ext cx="160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2">
                    <a:lumMod val="50000"/>
                  </a:schemeClr>
                </a:solidFill>
              </a:rPr>
              <a:t>TesorFlow</a:t>
            </a:r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Training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636" y="5927744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Model serving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1707" y="5927744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>
                    <a:lumMod val="50000"/>
                  </a:schemeClr>
                </a:solidFill>
              </a:rPr>
              <a:t>Multi-ML framework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34078" y="6467253"/>
            <a:ext cx="276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https://www.kubeflow.org/</a:t>
            </a:r>
          </a:p>
        </p:txBody>
      </p:sp>
    </p:spTree>
    <p:extLst>
      <p:ext uri="{BB962C8B-B14F-4D97-AF65-F5344CB8AC3E}">
        <p14:creationId xmlns:p14="http://schemas.microsoft.com/office/powerpoint/2010/main" val="3954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MNIST handwritten digit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3375" y="171363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The MNIST database (Modified National Institute of Standards and Technology database) is a large database of handwritten digits that is commonly used for training various image processing systems.[1][2] The database is also widely used for training and testing in the field of machine learning.</a:t>
            </a:r>
          </a:p>
        </p:txBody>
      </p:sp>
      <p:pic>
        <p:nvPicPr>
          <p:cNvPr id="5122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654425" cy="2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090061"/>
            <a:ext cx="26162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90494" y="6377667"/>
            <a:ext cx="323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https://towardsdatascience.com</a:t>
            </a:r>
          </a:p>
        </p:txBody>
      </p:sp>
      <p:pic>
        <p:nvPicPr>
          <p:cNvPr id="5128" name="Picture 8" descr="mnist classific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346492"/>
            <a:ext cx="4171950" cy="16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504491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1466" y="15586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222801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095723" cy="1152783"/>
              <a:chOff x="3565255" y="4440241"/>
              <a:chExt cx="3095723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853753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365638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386921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3535851" y="587972"/>
            <a:ext cx="2130177" cy="1834591"/>
            <a:chOff x="5069714" y="1028029"/>
            <a:chExt cx="2130177" cy="183459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33850" y="2213041"/>
              <a:ext cx="635080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69714" y="1406293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</a:rPr>
                <a:t>You</a:t>
              </a:r>
              <a:endParaRPr lang="ko-KR" altLang="en-US" sz="2800" b="1" dirty="0">
                <a:solidFill>
                  <a:srgbClr val="ED7D31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037910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2998283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69340"/>
            <a:ext cx="1087717" cy="1234142"/>
            <a:chOff x="8157883" y="2864722"/>
            <a:chExt cx="1087717" cy="1234142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04043" y="2864722"/>
              <a:ext cx="741557" cy="599886"/>
              <a:chOff x="1457493" y="2221588"/>
              <a:chExt cx="422900" cy="342107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57493" y="2353070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47449"/>
            <a:ext cx="1169338" cy="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9" y="3074817"/>
            <a:ext cx="1875026" cy="103419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04" y="3047659"/>
            <a:ext cx="1875026" cy="103419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85049" y="1591880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49" y="3093467"/>
            <a:ext cx="1875026" cy="1034193"/>
          </a:xfrm>
          <a:prstGeom prst="rect">
            <a:avLst/>
          </a:prstGeom>
        </p:spPr>
      </p:pic>
      <p:pic>
        <p:nvPicPr>
          <p:cNvPr id="14" name="Picture 4" descr="netgear prosafe 16 port gigabit switch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18" y="4617215"/>
            <a:ext cx="1575465" cy="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50381" y="3703049"/>
            <a:ext cx="443425" cy="4380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00850" y="3742884"/>
            <a:ext cx="443425" cy="438019"/>
          </a:xfrm>
          <a:prstGeom prst="rect">
            <a:avLst/>
          </a:prstGeom>
        </p:spPr>
      </p:pic>
      <p:cxnSp>
        <p:nvCxnSpPr>
          <p:cNvPr id="18" name="꺾인 연결선 17"/>
          <p:cNvCxnSpPr/>
          <p:nvPr/>
        </p:nvCxnSpPr>
        <p:spPr>
          <a:xfrm rot="16200000" flipH="1">
            <a:off x="4334558" y="1874488"/>
            <a:ext cx="27519" cy="4511046"/>
          </a:xfrm>
          <a:prstGeom prst="bentConnector3">
            <a:avLst>
              <a:gd name="adj1" fmla="val 60065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322562" y="4172382"/>
            <a:ext cx="1809" cy="5053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4393897" y="1867210"/>
            <a:ext cx="44320" cy="4511046"/>
          </a:xfrm>
          <a:prstGeom prst="bentConnector3">
            <a:avLst>
              <a:gd name="adj1" fmla="val 60065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90303" y="4174630"/>
            <a:ext cx="1809" cy="5053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93240" y="3744736"/>
            <a:ext cx="443425" cy="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0868"/>
          <a:stretch/>
        </p:blipFill>
        <p:spPr>
          <a:xfrm>
            <a:off x="7936745" y="226048"/>
            <a:ext cx="898040" cy="2313218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 rotWithShape="1">
          <a:blip r:embed="rId3"/>
          <a:srcRect t="7393"/>
          <a:stretch/>
        </p:blipFill>
        <p:spPr>
          <a:xfrm>
            <a:off x="7881843" y="1043805"/>
            <a:ext cx="952858" cy="614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2424" y="1800756"/>
            <a:ext cx="8362951" cy="435600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906149" y="1073604"/>
            <a:ext cx="1106015" cy="72715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#0 - Lab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Preparation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(2/2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30" y="578708"/>
            <a:ext cx="5182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  <a:latin typeface="+mn-ea"/>
              </a:rPr>
              <a:t>- Check your cluster is running healthy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4283" y="1877441"/>
            <a:ext cx="75470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cs typeface="Times New Roman" panose="02020603050405020304" pitchFamily="18" charset="0"/>
              </a:rPr>
              <a:t>k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nodes</a:t>
            </a: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 smtClean="0">
              <a:cs typeface="Times New Roman" panose="02020603050405020304" pitchFamily="18" charset="0"/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    Check all nodes are ready.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>
                <a:cs typeface="Times New Roman" panose="02020603050405020304" pitchFamily="18" charset="0"/>
              </a:rPr>
              <a:t>k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pods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-n rook-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ceph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>
                <a:latin typeface="맑은 고딕 (본문)"/>
                <a:ea typeface="나눔고딕코딩" panose="020D0009000000000000" pitchFamily="49" charset="-127"/>
                <a:cs typeface="Times New Roman" panose="02020603050405020304" pitchFamily="18" charset="0"/>
              </a:rPr>
              <a:t>Check all nodes are ready</a:t>
            </a: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buFont typeface="Consolas" panose="020B0609020204030204" pitchFamily="49" charset="0"/>
              <a:buChar char="$"/>
            </a:pPr>
            <a:endParaRPr lang="ko-KR" altLang="en-US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cs typeface="Times New Roman" panose="02020603050405020304" pitchFamily="18" charset="0"/>
              </a:rPr>
              <a:t> Check </a:t>
            </a:r>
            <a:r>
              <a:rPr lang="en-US" altLang="ko-KR" dirty="0" smtClean="0">
                <a:cs typeface="Times New Roman" panose="02020603050405020304" pitchFamily="18" charset="0"/>
              </a:rPr>
              <a:t>Rook are running healthy on your cluster.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0" y="2232879"/>
            <a:ext cx="4105275" cy="8477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17" y="4001099"/>
            <a:ext cx="6067425" cy="164782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02572" y="1409668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493417" y="2539266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7323" y="2507117"/>
            <a:ext cx="575310" cy="54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926037" y="4331797"/>
            <a:ext cx="741596" cy="998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181344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5242" y="1867862"/>
            <a:ext cx="8832503" cy="479894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99966" y="1500798"/>
            <a:ext cx="93439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prerequisites for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Ksonnet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</a:t>
            </a:r>
          </a:p>
          <a:p>
            <a:pPr lvl="1"/>
            <a:endParaRPr lang="en-US" altLang="ko-KR" sz="1600" dirty="0" smtClean="0">
              <a:solidFill>
                <a:srgbClr val="FF0000"/>
              </a:solidFill>
              <a:latin typeface="맑은 고딕 (본문)"/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sudo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su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wget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https://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dl.google.com/go/go1.11.6.linux-amd64.tar.gz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tar </a:t>
            </a:r>
            <a:r>
              <a:rPr lang="en-US" altLang="ko-KR" sz="1600" dirty="0">
                <a:cs typeface="Times New Roman" panose="02020603050405020304" pitchFamily="18" charset="0"/>
              </a:rPr>
              <a:t>-C /</a:t>
            </a:r>
            <a:r>
              <a:rPr lang="en-US" altLang="ko-KR" sz="1600" dirty="0" err="1">
                <a:cs typeface="Times New Roman" panose="02020603050405020304" pitchFamily="18" charset="0"/>
              </a:rPr>
              <a:t>usr</a:t>
            </a:r>
            <a:r>
              <a:rPr lang="en-US" altLang="ko-KR" sz="1600" dirty="0">
                <a:cs typeface="Times New Roman" panose="02020603050405020304" pitchFamily="18" charset="0"/>
              </a:rPr>
              <a:t>/local -</a:t>
            </a:r>
            <a:r>
              <a:rPr lang="en-US" altLang="ko-KR" sz="1600" dirty="0" err="1">
                <a:cs typeface="Times New Roman" panose="02020603050405020304" pitchFamily="18" charset="0"/>
              </a:rPr>
              <a:t>xzf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go1.11.6.linux-amd64.tar.gz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</a:t>
            </a:r>
            <a:r>
              <a:rPr lang="en-US" altLang="ko-KR" sz="1600" dirty="0">
                <a:cs typeface="Times New Roman" panose="02020603050405020304" pitchFamily="18" charset="0"/>
              </a:rPr>
              <a:t>PATH=$PATH:/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usr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/local/go/bin 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GOPATH</a:t>
            </a:r>
            <a:r>
              <a:rPr lang="en-US" altLang="ko-KR" sz="1600" dirty="0">
                <a:cs typeface="Times New Roman" panose="02020603050405020304" pitchFamily="18" charset="0"/>
              </a:rPr>
              <a:t>=/root/go/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go get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github.com/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ksonnet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pkg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/actions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apt-get update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600" dirty="0">
                <a:cs typeface="Times New Roman" panose="02020603050405020304" pitchFamily="18" charset="0"/>
              </a:rPr>
              <a:t>/root/go/</a:t>
            </a:r>
            <a:r>
              <a:rPr lang="en-US" altLang="ko-KR" sz="1600" dirty="0" err="1">
                <a:cs typeface="Times New Roman" panose="02020603050405020304" pitchFamily="18" charset="0"/>
              </a:rPr>
              <a:t>src</a:t>
            </a:r>
            <a:r>
              <a:rPr lang="en-US" altLang="ko-KR" sz="1600" dirty="0">
                <a:cs typeface="Times New Roman" panose="02020603050405020304" pitchFamily="18" charset="0"/>
              </a:rPr>
              <a:t>/github.com/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>
                <a:cs typeface="Times New Roman" panose="02020603050405020304" pitchFamily="18" charset="0"/>
              </a:rPr>
              <a:t>ksonnet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>
                <a:cs typeface="Times New Roman" panose="02020603050405020304" pitchFamily="18" charset="0"/>
              </a:rPr>
              <a:t>apt install make -y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make install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exit     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ome out of root user</a:t>
            </a:r>
          </a:p>
          <a:p>
            <a:pPr lvl="1"/>
            <a:endParaRPr lang="en-US" altLang="ko-KR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Rook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Storageclass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default for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err="1"/>
              <a:t>kubectl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patch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storageclass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rook-ceph-block</a:t>
            </a:r>
            <a:r>
              <a:rPr lang="ko-KR" altLang="en-US" sz="1600" dirty="0"/>
              <a:t> -</a:t>
            </a:r>
            <a:r>
              <a:rPr lang="ko-KR" altLang="en-US" sz="1600" dirty="0" err="1"/>
              <a:t>p</a:t>
            </a:r>
            <a:r>
              <a:rPr lang="ko-KR" altLang="en-US" sz="1600" dirty="0"/>
              <a:t> '{"</a:t>
            </a:r>
            <a:r>
              <a:rPr lang="ko-KR" altLang="en-US" sz="1600" dirty="0" err="1"/>
              <a:t>metadata</a:t>
            </a:r>
            <a:r>
              <a:rPr lang="ko-KR" altLang="en-US" sz="1600" dirty="0"/>
              <a:t>": {"</a:t>
            </a:r>
            <a:r>
              <a:rPr lang="ko-KR" altLang="en-US" sz="1600" dirty="0" err="1"/>
              <a:t>annotations</a:t>
            </a:r>
            <a:r>
              <a:rPr lang="ko-KR" altLang="en-US" sz="1600" dirty="0"/>
              <a:t>":{"</a:t>
            </a:r>
            <a:r>
              <a:rPr lang="ko-KR" altLang="en-US" sz="1600" dirty="0" err="1"/>
              <a:t>storageclass.kubernetes.io</a:t>
            </a:r>
            <a:r>
              <a:rPr lang="ko-KR" altLang="en-US" sz="1600" dirty="0"/>
              <a:t>/</a:t>
            </a:r>
            <a:r>
              <a:rPr lang="ko-KR" altLang="en-US" sz="1600" dirty="0" err="1"/>
              <a:t>is-default-class</a:t>
            </a:r>
            <a:r>
              <a:rPr lang="ko-KR" altLang="en-US" sz="1600" dirty="0"/>
              <a:t>":"</a:t>
            </a:r>
            <a:r>
              <a:rPr lang="ko-KR" altLang="en-US" sz="1600" dirty="0" err="1"/>
              <a:t>true</a:t>
            </a:r>
            <a:r>
              <a:rPr lang="ko-KR" altLang="en-US" sz="1600" dirty="0"/>
              <a:t>"}}}' </a:t>
            </a:r>
            <a:endParaRPr lang="en-US" altLang="ko-KR" sz="1600" smtClean="0"/>
          </a:p>
          <a:p>
            <a:pPr lvl="1"/>
            <a:r>
              <a:rPr lang="en-US" altLang="ko-KR" sz="160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ko-KR" altLang="en-US" sz="1600" dirty="0" smtClean="0"/>
              <a:t>kubectl </a:t>
            </a:r>
            <a:r>
              <a:rPr lang="ko-KR" altLang="en-US" sz="1600" dirty="0" err="1"/>
              <a:t>get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storageclasses</a:t>
            </a:r>
            <a:endParaRPr lang="en-US" altLang="ko-KR" sz="14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1-1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2175439"/>
            <a:ext cx="9119286" cy="316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2175440"/>
            <a:ext cx="875008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mkdir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export KUBEFLOW_TAG=v0.3.1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curl https://raw.githubusercontent.com/kubeflow/kubeflow/${KUBEFLOW_TAG}/scripts/download.sh | bash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~/kubeflow/scripts/kfctl.sh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init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 --platform none</a:t>
            </a: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400" dirty="0" smtClean="0">
                <a:cs typeface="Times New Roman" panose="02020603050405020304" pitchFamily="18" charset="0"/>
              </a:rPr>
              <a:t>cd </a:t>
            </a:r>
            <a:r>
              <a:rPr lang="en-US" altLang="ko-KR" sz="1400" dirty="0" err="1" smtClean="0">
                <a:cs typeface="Times New Roman" panose="02020603050405020304" pitchFamily="18" charset="0"/>
              </a:rPr>
              <a:t>kubeflow_app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~/kubeflow/scripts/kfctl.sh generate k8s</a:t>
            </a: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~/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kubeflow_app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/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ks_app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ks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param</a:t>
            </a:r>
            <a:r>
              <a:rPr lang="en-US" altLang="ko-KR" sz="1600" dirty="0">
                <a:cs typeface="Times New Roman" panose="02020603050405020304" pitchFamily="18" charset="0"/>
              </a:rPr>
              <a:t> set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jupyterhub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cs typeface="Times New Roman" panose="02020603050405020304" pitchFamily="18" charset="0"/>
              </a:rPr>
              <a:t>serviceType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NodePort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(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ver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0.4.1 </a:t>
            </a:r>
            <a:r>
              <a:rPr lang="en-US" altLang="ko-KR" sz="16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600" dirty="0" err="1" smtClean="0">
                <a:cs typeface="Times New Roman" panose="02020603050405020304" pitchFamily="18" charset="0"/>
                <a:sym typeface="Wingdings" panose="05000000000000000000" pitchFamily="2" charset="2"/>
              </a:rPr>
              <a:t>jupyter</a:t>
            </a:r>
            <a:r>
              <a:rPr lang="en-US" altLang="ko-KR" sz="1600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cd ..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~/kubeflow/scripts/kfctl.sh apply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k8s</a:t>
            </a:r>
            <a:endParaRPr lang="en-US" altLang="ko-KR" sz="1400" dirty="0" smtClean="0">
              <a:cs typeface="Times New Roman" panose="02020603050405020304" pitchFamily="18" charset="0"/>
            </a:endParaRP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5359" y="1733120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5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#1-1 Cluster Preparations for ML:</a:t>
            </a:r>
          </a:p>
          <a:p>
            <a:r>
              <a:rPr lang="en-US" altLang="ko-KR" sz="3200" dirty="0" err="1">
                <a:solidFill>
                  <a:srgbClr val="0070C0"/>
                </a:solidFill>
                <a:latin typeface="+mj-ea"/>
              </a:rPr>
              <a:t>Kubeflow</a:t>
            </a:r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Installation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07" y="1771782"/>
            <a:ext cx="9119286" cy="4464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13073" y="1771783"/>
            <a:ext cx="527830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Kubeflow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running healthy 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-n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lvl="1"/>
            <a:endParaRPr lang="en-US" altLang="ko-KR" sz="1600" dirty="0"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exposed port to access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hub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</a:t>
            </a:r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get services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-n </a:t>
            </a:r>
            <a:r>
              <a:rPr lang="en-US" altLang="ko-KR" sz="1600" dirty="0" err="1">
                <a:cs typeface="Times New Roman" panose="02020603050405020304" pitchFamily="18" charset="0"/>
              </a:rPr>
              <a:t>kubeflow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29463"/>
            <a:ext cx="113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87555"/>
            <a:ext cx="6240780" cy="23197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97236" y="4581094"/>
            <a:ext cx="361951" cy="130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2973" y="5529857"/>
            <a:ext cx="418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 can access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at this address </a:t>
            </a:r>
          </a:p>
          <a:p>
            <a:r>
              <a:rPr lang="en-US" altLang="ko-KR" dirty="0" smtClean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359" y="137117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Open a web browser and enter the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hub address </a:t>
            </a:r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</a:rPr>
              <a:t>nuc01_IP</a:t>
            </a:r>
            <a:r>
              <a:rPr lang="en-US" altLang="ko-KR" dirty="0" smtClean="0"/>
              <a:t>:</a:t>
            </a:r>
            <a:r>
              <a:rPr lang="en-US" altLang="ko-KR" dirty="0" smtClean="0">
                <a:solidFill>
                  <a:srgbClr val="FF0000"/>
                </a:solidFill>
              </a:rPr>
              <a:t>Exposed_port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cs typeface="Times New Roman" panose="02020603050405020304" pitchFamily="18" charset="0"/>
              </a:rPr>
              <a:t>Enter </a:t>
            </a:r>
            <a:r>
              <a:rPr lang="en-US" altLang="ko-KR" sz="1600" dirty="0">
                <a:cs typeface="Times New Roman" panose="02020603050405020304" pitchFamily="18" charset="0"/>
              </a:rPr>
              <a:t>your username and click ‘Sign In’ button (you don’t have to enter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a password)</a:t>
            </a:r>
            <a:endParaRPr lang="ko-KR" altLang="en-US" sz="1600" dirty="0"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4727" y="2555652"/>
            <a:ext cx="3324098" cy="3084559"/>
            <a:chOff x="2514727" y="2605080"/>
            <a:chExt cx="3324098" cy="308455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b="1718"/>
            <a:stretch/>
          </p:blipFill>
          <p:spPr>
            <a:xfrm>
              <a:off x="2514727" y="2605080"/>
              <a:ext cx="3324098" cy="308455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272790" y="4622800"/>
              <a:ext cx="575310" cy="2349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2790" y="5238553"/>
              <a:ext cx="461010" cy="241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7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1638965" y="1715499"/>
            <a:ext cx="6299608" cy="292481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51518" y="1783263"/>
            <a:ext cx="202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prstClr val="black"/>
                </a:solidFill>
              </a:rPr>
              <a:t>Cluster Resource Pool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9593" y="4433809"/>
            <a:ext cx="5118359" cy="2314983"/>
            <a:chOff x="2139593" y="4222801"/>
            <a:chExt cx="5118359" cy="2314983"/>
          </a:xfrm>
        </p:grpSpPr>
        <p:grpSp>
          <p:nvGrpSpPr>
            <p:cNvPr id="30" name="그룹 29"/>
            <p:cNvGrpSpPr/>
            <p:nvPr/>
          </p:nvGrpSpPr>
          <p:grpSpPr>
            <a:xfrm>
              <a:off x="2139593" y="4969282"/>
              <a:ext cx="1984326" cy="1568502"/>
              <a:chOff x="1768401" y="5250093"/>
              <a:chExt cx="1984326" cy="1568502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768401" y="6233820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1</a:t>
                </a:r>
              </a:p>
              <a:p>
                <a:pPr algn="ctr"/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(NUC 2)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936447" y="4222801"/>
              <a:ext cx="3210019" cy="1152783"/>
              <a:chOff x="3565255" y="4440241"/>
              <a:chExt cx="3210019" cy="1152783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7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4968049" y="4675016"/>
                <a:ext cx="1807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Master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00" b="1" dirty="0">
                    <a:solidFill>
                      <a:prstClr val="black"/>
                    </a:solidFill>
                  </a:rPr>
                </a:br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1)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273626" y="4942327"/>
              <a:ext cx="1984326" cy="1555955"/>
              <a:chOff x="4902434" y="5223138"/>
              <a:chExt cx="1984326" cy="1555955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6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902434" y="6194318"/>
                <a:ext cx="19843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solidFill>
                      <a:prstClr val="black"/>
                    </a:solidFill>
                  </a:rPr>
                  <a:t>Kubernetes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 Worker 2</a:t>
                </a: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</a:rPr>
                  <a:t>(NUC </a:t>
                </a:r>
                <a:r>
                  <a:rPr lang="en-US" altLang="ko-KR" sz="1600" b="1" dirty="0" smtClean="0">
                    <a:solidFill>
                      <a:prstClr val="black"/>
                    </a:solidFill>
                  </a:rPr>
                  <a:t>3)</a:t>
                </a:r>
                <a:endParaRPr lang="en-US" altLang="ko-KR" sz="1600" b="1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8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26540" y="5948084"/>
              <a:ext cx="747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black"/>
                  </a:solidFill>
                </a:rPr>
                <a:t>Switch</a:t>
              </a:r>
              <a:endParaRPr lang="en-US" altLang="ko-KR" sz="1600" b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55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4694411" y="5245580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Analytics </a:t>
            </a:r>
            <a:r>
              <a:rPr lang="en-US" altLang="ko-KR" dirty="0"/>
              <a:t>Lab: </a:t>
            </a:r>
            <a:r>
              <a:rPr lang="en-US" altLang="ko-KR" dirty="0" smtClean="0"/>
              <a:t>Concept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167298" y="2576646"/>
            <a:ext cx="1128194" cy="1410425"/>
            <a:chOff x="3815027" y="2249628"/>
            <a:chExt cx="1128194" cy="1410425"/>
          </a:xfrm>
        </p:grpSpPr>
        <p:sp>
          <p:nvSpPr>
            <p:cNvPr id="72" name="정육면체 20"/>
            <p:cNvSpPr/>
            <p:nvPr/>
          </p:nvSpPr>
          <p:spPr>
            <a:xfrm>
              <a:off x="4056715" y="224962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3815027" y="3221734"/>
              <a:ext cx="773818" cy="438319"/>
            </a:xfrm>
            <a:prstGeom prst="rect">
              <a:avLst/>
            </a:prstGeom>
          </p:spPr>
        </p:pic>
        <p:pic>
          <p:nvPicPr>
            <p:cNvPr id="113" name="Picture 4" descr="Image result for jupyter notebook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48" y="2471661"/>
              <a:ext cx="598740" cy="59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Image result for tensorfl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7864" y="2866173"/>
              <a:ext cx="510008" cy="42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2432797" y="2597929"/>
            <a:ext cx="1154122" cy="1406415"/>
            <a:chOff x="1758900" y="2667718"/>
            <a:chExt cx="1154122" cy="1406415"/>
          </a:xfrm>
        </p:grpSpPr>
        <p:sp>
          <p:nvSpPr>
            <p:cNvPr id="69" name="정육면체 20"/>
            <p:cNvSpPr/>
            <p:nvPr/>
          </p:nvSpPr>
          <p:spPr>
            <a:xfrm>
              <a:off x="2026516" y="2667718"/>
              <a:ext cx="886506" cy="1253412"/>
            </a:xfrm>
            <a:prstGeom prst="cube">
              <a:avLst>
                <a:gd name="adj" fmla="val 13889"/>
              </a:avLst>
            </a:prstGeom>
            <a:solidFill>
              <a:schemeClr val="bg1"/>
            </a:solidFill>
            <a:ln w="25400">
              <a:solidFill>
                <a:srgbClr val="4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0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1758900" y="3635814"/>
              <a:ext cx="773818" cy="438319"/>
            </a:xfrm>
            <a:prstGeom prst="rect">
              <a:avLst/>
            </a:prstGeom>
          </p:spPr>
        </p:pic>
        <p:pic>
          <p:nvPicPr>
            <p:cNvPr id="4098" name="Picture 2" descr="kubefl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301" y="2908466"/>
              <a:ext cx="799472" cy="79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323246" y="798980"/>
            <a:ext cx="1342782" cy="1798949"/>
            <a:chOff x="5857109" y="1028029"/>
            <a:chExt cx="1342782" cy="179894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5857109" y="1028029"/>
              <a:ext cx="1342782" cy="1342782"/>
              <a:chOff x="4265005" y="908318"/>
              <a:chExt cx="1342782" cy="1342782"/>
            </a:xfrm>
          </p:grpSpPr>
          <p:grpSp>
            <p:nvGrpSpPr>
              <p:cNvPr id="104" name="Group 52"/>
              <p:cNvGrpSpPr/>
              <p:nvPr/>
            </p:nvGrpSpPr>
            <p:grpSpPr>
              <a:xfrm>
                <a:off x="4265005" y="908318"/>
                <a:ext cx="1342782" cy="1342782"/>
                <a:chOff x="6188154" y="1459881"/>
                <a:chExt cx="1342782" cy="1342782"/>
              </a:xfrm>
            </p:grpSpPr>
            <p:sp>
              <p:nvSpPr>
                <p:cNvPr id="106" name="타원 105"/>
                <p:cNvSpPr/>
                <p:nvPr/>
              </p:nvSpPr>
              <p:spPr>
                <a:xfrm>
                  <a:off x="6188154" y="1459881"/>
                  <a:ext cx="1342782" cy="134278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07" name="그림 22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8154" y="1797802"/>
                  <a:ext cx="1342782" cy="621602"/>
                </a:xfrm>
                <a:prstGeom prst="rect">
                  <a:avLst/>
                </a:prstGeom>
              </p:spPr>
            </p:pic>
          </p:grpSp>
          <p:pic>
            <p:nvPicPr>
              <p:cNvPr id="105" name="Picture 8" descr="User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3860" y="1489536"/>
                <a:ext cx="493745" cy="493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" name="오른쪽 화살표 107"/>
            <p:cNvSpPr/>
            <p:nvPr/>
          </p:nvSpPr>
          <p:spPr>
            <a:xfrm rot="16200000">
              <a:off x="6141250" y="2250087"/>
              <a:ext cx="489704" cy="664078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4" name="직선 연결선 53"/>
          <p:cNvCxnSpPr/>
          <p:nvPr/>
        </p:nvCxnSpPr>
        <p:spPr>
          <a:xfrm flipV="1">
            <a:off x="3584115" y="3248918"/>
            <a:ext cx="807704" cy="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02347" y="3209291"/>
            <a:ext cx="914087" cy="45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63183" y="2509837"/>
            <a:ext cx="1095932" cy="1504653"/>
            <a:chOff x="8157883" y="2594211"/>
            <a:chExt cx="1095932" cy="1504653"/>
          </a:xfrm>
        </p:grpSpPr>
        <p:pic>
          <p:nvPicPr>
            <p:cNvPr id="40" name="Picture 2" descr="storage icon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r="5245"/>
            <a:stretch/>
          </p:blipFill>
          <p:spPr bwMode="auto">
            <a:xfrm>
              <a:off x="8474055" y="3252841"/>
              <a:ext cx="734021" cy="804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그룹 40"/>
            <p:cNvGrpSpPr/>
            <p:nvPr/>
          </p:nvGrpSpPr>
          <p:grpSpPr>
            <a:xfrm>
              <a:off x="8512258" y="2594211"/>
              <a:ext cx="741557" cy="664955"/>
              <a:chOff x="1462178" y="2067319"/>
              <a:chExt cx="422900" cy="379215"/>
            </a:xfrm>
          </p:grpSpPr>
          <p:pic>
            <p:nvPicPr>
              <p:cNvPr id="42" name="Picture 4" descr="rook ceph logo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093" b="94907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27" t="29344" r="25720" b="25184"/>
              <a:stretch/>
            </p:blipFill>
            <p:spPr bwMode="auto">
              <a:xfrm>
                <a:off x="1510027" y="2221588"/>
                <a:ext cx="260734" cy="224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462178" y="2067319"/>
                <a:ext cx="422900" cy="210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Rook</a:t>
                </a:r>
                <a:endParaRPr lang="ko-KR" altLang="en-US" sz="1200" b="1" dirty="0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l="11840" t="14430" r="10640" b="36360"/>
            <a:stretch>
              <a:fillRect/>
            </a:stretch>
          </p:blipFill>
          <p:spPr>
            <a:xfrm>
              <a:off x="8157883" y="3660545"/>
              <a:ext cx="773818" cy="438319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r="3158" b="9763"/>
          <a:stretch/>
        </p:blipFill>
        <p:spPr>
          <a:xfrm>
            <a:off x="5681562" y="702033"/>
            <a:ext cx="1576390" cy="9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572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981" y="1396348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Spawner</a:t>
            </a:r>
            <a:r>
              <a:rPr lang="en-US" altLang="ko-KR" dirty="0"/>
              <a:t> page, you can choose container image and the size of resources to create a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Notebook container for Machine Learning</a:t>
            </a:r>
            <a:endParaRPr lang="en-US" altLang="ko-KR" dirty="0"/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Select or enter the options as below</a:t>
            </a:r>
          </a:p>
          <a:p>
            <a:r>
              <a:rPr lang="en-US" altLang="ko-KR" b="1" dirty="0"/>
              <a:t>Image: </a:t>
            </a:r>
            <a:r>
              <a:rPr lang="en-US" altLang="ko-KR" dirty="0"/>
              <a:t>gcr.io/</a:t>
            </a:r>
            <a:r>
              <a:rPr lang="en-US" altLang="ko-KR" dirty="0" err="1"/>
              <a:t>kubeflow</a:t>
            </a:r>
            <a:r>
              <a:rPr lang="en-US" altLang="ko-KR" dirty="0"/>
              <a:t>-images-public/tensorflow-</a:t>
            </a:r>
            <a:r>
              <a:rPr lang="en-US" altLang="ko-KR" dirty="0">
                <a:solidFill>
                  <a:srgbClr val="FF0000"/>
                </a:solidFill>
              </a:rPr>
              <a:t>1.9.0</a:t>
            </a:r>
            <a:r>
              <a:rPr lang="en-US" altLang="ko-KR" dirty="0"/>
              <a:t>-notebook-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en-US" altLang="ko-KR" dirty="0"/>
              <a:t>:v0.3.1</a:t>
            </a:r>
          </a:p>
          <a:p>
            <a:r>
              <a:rPr lang="en-US" altLang="ko-KR" b="1" dirty="0"/>
              <a:t>CPU: </a:t>
            </a:r>
            <a:r>
              <a:rPr lang="en-US" altLang="ko-KR" dirty="0"/>
              <a:t>2</a:t>
            </a:r>
          </a:p>
          <a:p>
            <a:r>
              <a:rPr lang="en-US" altLang="ko-KR" b="1" dirty="0"/>
              <a:t>Memory: </a:t>
            </a:r>
            <a:r>
              <a:rPr lang="en-US" altLang="ko-KR" dirty="0"/>
              <a:t>2Gi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3" r="703"/>
          <a:stretch/>
        </p:blipFill>
        <p:spPr>
          <a:xfrm>
            <a:off x="3524419" y="3944781"/>
            <a:ext cx="4990931" cy="22724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27867" y="5856846"/>
            <a:ext cx="5087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Times New Roman" panose="02020603050405020304" pitchFamily="18" charset="0"/>
              </a:rPr>
              <a:t>Click Spawn Button and </a:t>
            </a:r>
            <a:r>
              <a:rPr lang="en-US" altLang="ko-KR" dirty="0">
                <a:cs typeface="Times New Roman" panose="02020603050405020304" pitchFamily="18" charset="0"/>
              </a:rPr>
              <a:t>y</a:t>
            </a:r>
            <a:r>
              <a:rPr lang="en-US" altLang="ko-KR" dirty="0" smtClean="0">
                <a:cs typeface="Times New Roman" panose="02020603050405020304" pitchFamily="18" charset="0"/>
              </a:rPr>
              <a:t>ou </a:t>
            </a:r>
            <a:r>
              <a:rPr lang="en-US" altLang="ko-KR" dirty="0">
                <a:cs typeface="Times New Roman" panose="02020603050405020304" pitchFamily="18" charset="0"/>
              </a:rPr>
              <a:t>need to wait for a while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9502" y="3969948"/>
            <a:ext cx="2916707" cy="2275961"/>
            <a:chOff x="269502" y="3969948"/>
            <a:chExt cx="2916707" cy="22759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502" y="3969948"/>
              <a:ext cx="2886714" cy="22385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70183" y="4565136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183" y="505583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183" y="5339591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99495" y="6010960"/>
              <a:ext cx="2886714" cy="2349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0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5358" y="1848019"/>
            <a:ext cx="8148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You can see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container is deployed as a pod on cluster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kubectl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get pods –n 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kubeflow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endParaRPr lang="en-US" altLang="ko-KR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  <a:p>
            <a:endParaRPr lang="ko-KR" altLang="en-US" sz="1600" dirty="0"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70" y="2509738"/>
            <a:ext cx="4738117" cy="10498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671392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#1-2 Deploy a ML Container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>
                <a:solidFill>
                  <a:srgbClr val="0070C0"/>
                </a:solidFill>
                <a:latin typeface="+mj-ea"/>
              </a:rPr>
              <a:t>Create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a </a:t>
            </a:r>
            <a:r>
              <a:rPr lang="en-US" altLang="ko-KR" sz="3200" dirty="0" err="1" smtClean="0">
                <a:solidFill>
                  <a:srgbClr val="0070C0"/>
                </a:solidFill>
                <a:latin typeface="+mj-ea"/>
              </a:rPr>
              <a:t>Jupyter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 Notebook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0" y="4164159"/>
            <a:ext cx="6442650" cy="18175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5357" y="3763096"/>
            <a:ext cx="8148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cs typeface="Times New Roman" panose="02020603050405020304" pitchFamily="18" charset="0"/>
              </a:rPr>
              <a:t>Now your </a:t>
            </a:r>
            <a:r>
              <a:rPr lang="en-US" altLang="ko-KR" sz="1600" dirty="0" err="1">
                <a:cs typeface="Times New Roman" panose="02020603050405020304" pitchFamily="18" charset="0"/>
              </a:rPr>
              <a:t>J</a:t>
            </a:r>
            <a:r>
              <a:rPr lang="en-US" altLang="ko-KR" sz="1600" dirty="0" err="1" smtClean="0">
                <a:cs typeface="Times New Roman" panose="02020603050405020304" pitchFamily="18" charset="0"/>
              </a:rPr>
              <a:t>upyter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 notebook is created… </a:t>
            </a:r>
          </a:p>
        </p:txBody>
      </p:sp>
    </p:spTree>
    <p:extLst>
      <p:ext uri="{BB962C8B-B14F-4D97-AF65-F5344CB8AC3E}">
        <p14:creationId xmlns:p14="http://schemas.microsoft.com/office/powerpoint/2010/main" val="97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3160700"/>
            <a:ext cx="5500414" cy="13221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20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NUC01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(1/3)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89825" y="4103497"/>
            <a:ext cx="923788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357" y="1858243"/>
            <a:ext cx="8647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Download sample notebook including MNIST Machine Learning Code</a:t>
            </a:r>
          </a:p>
          <a:p>
            <a:r>
              <a:rPr lang="en-US" altLang="ko-KR" dirty="0">
                <a:solidFill>
                  <a:srgbClr val="FF0000"/>
                </a:solidFill>
                <a:latin typeface="맑은 고딕 (본문)"/>
                <a:cs typeface="Times New Roman" panose="02020603050405020304" pitchFamily="18" charset="0"/>
              </a:rPr>
              <a:t>$ </a:t>
            </a:r>
            <a:r>
              <a:rPr lang="en-US" altLang="ko-KR" dirty="0" err="1" smtClean="0">
                <a:cs typeface="Times New Roman" panose="02020603050405020304" pitchFamily="18" charset="0"/>
              </a:rPr>
              <a:t>git</a:t>
            </a:r>
            <a:r>
              <a:rPr lang="en-US" altLang="ko-KR" dirty="0" smtClean="0">
                <a:cs typeface="Times New Roman" panose="02020603050405020304" pitchFamily="18" charset="0"/>
              </a:rPr>
              <a:t> clone </a:t>
            </a:r>
            <a:r>
              <a:rPr lang="ko-KR" altLang="en-US" dirty="0" smtClean="0"/>
              <a:t>https</a:t>
            </a:r>
            <a:r>
              <a:rPr lang="ko-KR" altLang="en-US" dirty="0"/>
              <a:t>://</a:t>
            </a:r>
            <a:r>
              <a:rPr lang="ko-KR" altLang="en-US" dirty="0" smtClean="0"/>
              <a:t>github.com/aymericdamien/TensorFlow-Examples/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Or </a:t>
            </a:r>
            <a:r>
              <a:rPr lang="en-US" altLang="ko-KR" dirty="0"/>
              <a:t>Download from web browser as below</a:t>
            </a:r>
            <a:r>
              <a:rPr lang="en-US" altLang="ko-KR" dirty="0" smtClean="0"/>
              <a:t>. (you </a:t>
            </a:r>
            <a:r>
              <a:rPr lang="en-US" altLang="ko-KR" dirty="0"/>
              <a:t>need to unzip the </a:t>
            </a:r>
            <a:r>
              <a:rPr lang="en-US" altLang="ko-KR" dirty="0" smtClean="0"/>
              <a:t>file)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792" y="6444592"/>
            <a:ext cx="6056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https://github.com/aymericdamien/TensorFlow-Examples/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205356" y="4622271"/>
            <a:ext cx="8925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TensorFlow-Examples-master\notebooks\3_NeuralNetwork</a:t>
            </a:r>
            <a:r>
              <a:rPr lang="en-US" altLang="ko-KR" dirty="0" smtClean="0"/>
              <a:t>\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We will upload </a:t>
            </a:r>
            <a:r>
              <a:rPr lang="en-US" altLang="ko-KR" dirty="0"/>
              <a:t>the sample notebook </a:t>
            </a:r>
            <a:r>
              <a:rPr lang="en-US" altLang="ko-KR" dirty="0" smtClean="0"/>
              <a:t>on your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and run it. </a:t>
            </a:r>
          </a:p>
          <a:p>
            <a:r>
              <a:rPr lang="en-US" altLang="ko-KR" dirty="0" smtClean="0"/>
              <a:t>The notebook include </a:t>
            </a:r>
            <a:r>
              <a:rPr lang="en-US" altLang="ko-KR" dirty="0"/>
              <a:t>MNIST machine </a:t>
            </a:r>
            <a:r>
              <a:rPr lang="en-US" altLang="ko-KR" dirty="0" smtClean="0"/>
              <a:t>learning example code.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9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(2/3)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83"/>
          <a:stretch/>
        </p:blipFill>
        <p:spPr>
          <a:xfrm>
            <a:off x="205357" y="2196330"/>
            <a:ext cx="5591844" cy="15667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26854" y="2862238"/>
            <a:ext cx="430033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256" y="3618477"/>
            <a:ext cx="507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 upload button to upload the sample notebook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56" y="4149559"/>
            <a:ext cx="5905860" cy="126039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9102" y="5084244"/>
            <a:ext cx="1019039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3256" y="5440596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 it to open the notebook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44193" y="2415479"/>
            <a:ext cx="3239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Remember! we will use this file</a:t>
            </a:r>
          </a:p>
          <a:p>
            <a:r>
              <a:rPr lang="ko-KR" altLang="en-US" sz="1200" dirty="0" smtClean="0"/>
              <a:t>TensorFlow-Examples-master\notebooks\3_NeuralNetwork</a:t>
            </a:r>
            <a:r>
              <a:rPr lang="en-US" altLang="ko-KR" sz="1200" dirty="0" smtClean="0"/>
              <a:t>\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convolutional_network.ipynb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9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80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#2-1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Running a Sample ML Code (3/3)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3" y="4224891"/>
            <a:ext cx="4851702" cy="191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04000" y="5249171"/>
            <a:ext cx="327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training </a:t>
            </a:r>
            <a:r>
              <a:rPr lang="en-US" altLang="ko-KR" dirty="0"/>
              <a:t>takes a few minutes.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90" y="1934322"/>
            <a:ext cx="4464908" cy="15446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945" y="3465267"/>
            <a:ext cx="709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Now, you will run the MNIST example code in sample notebook.</a:t>
            </a:r>
          </a:p>
          <a:p>
            <a:r>
              <a:rPr lang="en-US" altLang="ko-KR" dirty="0" smtClean="0"/>
              <a:t>Click kernel</a:t>
            </a:r>
            <a:r>
              <a:rPr lang="en-US" altLang="ko-KR" dirty="0" smtClean="0">
                <a:sym typeface="Wingdings" panose="05000000000000000000" pitchFamily="2" charset="2"/>
              </a:rPr>
              <a:t>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Restart&amp;Clear</a:t>
            </a:r>
            <a:r>
              <a:rPr lang="en-US" altLang="ko-KR" dirty="0" smtClean="0">
                <a:sym typeface="Wingdings" panose="05000000000000000000" pitchFamily="2" charset="2"/>
              </a:rPr>
              <a:t> Output” button  “</a:t>
            </a:r>
            <a:r>
              <a:rPr lang="en-US" altLang="ko-KR" dirty="0" err="1" smtClean="0">
                <a:sym typeface="Wingdings" panose="05000000000000000000" pitchFamily="2" charset="2"/>
              </a:rPr>
              <a:t>Restart&amp;Run</a:t>
            </a:r>
            <a:r>
              <a:rPr lang="en-US" altLang="ko-KR" dirty="0" smtClean="0">
                <a:sym typeface="Wingdings" panose="05000000000000000000" pitchFamily="2" charset="2"/>
              </a:rPr>
              <a:t> All” button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89384" y="2408747"/>
            <a:ext cx="652454" cy="128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80173" y="610014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7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07" y="1775389"/>
            <a:ext cx="9119286" cy="4608000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 smtClean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92" y="1366010"/>
            <a:ext cx="108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b="1" dirty="0" smtClean="0">
                <a:solidFill>
                  <a:srgbClr val="FF0000"/>
                </a:solidFill>
              </a:rPr>
              <a:t>NUC1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2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658368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#2-2 Running Analytics code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:</a:t>
            </a:r>
            <a:endParaRPr lang="en-US" altLang="ko-KR" sz="32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3200" dirty="0" smtClean="0">
                <a:solidFill>
                  <a:srgbClr val="0070C0"/>
                </a:solidFill>
                <a:latin typeface="+mj-ea"/>
              </a:rPr>
              <a:t>Check ML Training results</a:t>
            </a:r>
            <a:endParaRPr lang="ko-KR" altLang="en-US" sz="3200" dirty="0">
              <a:solidFill>
                <a:srgbClr val="0070C0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5" y="1950135"/>
            <a:ext cx="4739190" cy="2617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85" y="1982198"/>
            <a:ext cx="1936831" cy="397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936" y="4742655"/>
            <a:ext cx="331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Check training results</a:t>
            </a:r>
          </a:p>
          <a:p>
            <a:r>
              <a:rPr lang="en-US" altLang="ko-KR" dirty="0" smtClean="0"/>
              <a:t>Your model has 98.92% accuracy!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8316" y="3340725"/>
            <a:ext cx="2152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Machine Learning </a:t>
            </a:r>
            <a:r>
              <a:rPr lang="en-US" altLang="ko-KR" dirty="0"/>
              <a:t>model correctly identified the </a:t>
            </a:r>
            <a:r>
              <a:rPr lang="en-US" altLang="ko-KR" dirty="0" smtClean="0"/>
              <a:t>number in the images!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82309" y="4370208"/>
            <a:ext cx="96382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1484" y="372411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1484" y="5692747"/>
            <a:ext cx="1046277" cy="234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2223" y="949851"/>
            <a:ext cx="86692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With </a:t>
            </a:r>
            <a:r>
              <a:rPr lang="en-US" altLang="ko-KR" sz="3200" dirty="0" smtClean="0"/>
              <a:t>Analytics (Intelligence) Lab</a:t>
            </a:r>
            <a:r>
              <a:rPr lang="en-US" altLang="ko-KR" sz="3200" dirty="0"/>
              <a:t>, you have experimented 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create ML/DL </a:t>
            </a:r>
            <a:r>
              <a:rPr lang="en-US" altLang="ko-KR" sz="3200" dirty="0"/>
              <a:t>environment on a </a:t>
            </a:r>
            <a:r>
              <a:rPr lang="en-US" altLang="ko-KR" sz="3200" dirty="0" smtClean="0"/>
              <a:t>container-orchestrated cluster? (</a:t>
            </a:r>
            <a:r>
              <a:rPr lang="en-US" altLang="ko-KR" sz="3200" dirty="0" err="1" smtClean="0"/>
              <a:t>Kubeflow</a:t>
            </a:r>
            <a:r>
              <a:rPr lang="en-US" altLang="ko-KR" sz="3200" dirty="0" smtClean="0"/>
              <a:t>, …)</a:t>
            </a:r>
            <a:endParaRPr lang="en-US" altLang="ko-KR" sz="3200" dirty="0"/>
          </a:p>
          <a:p>
            <a:pPr marL="514350" indent="-514350">
              <a:buAutoNum type="arabicPeriod"/>
            </a:pPr>
            <a:r>
              <a:rPr lang="en-US" altLang="ko-KR" sz="3200" dirty="0" smtClean="0"/>
              <a:t>How </a:t>
            </a:r>
            <a:r>
              <a:rPr lang="en-US" altLang="ko-KR" sz="3200" dirty="0"/>
              <a:t>to </a:t>
            </a:r>
            <a:r>
              <a:rPr lang="en-US" altLang="ko-KR" sz="3200" dirty="0" smtClean="0"/>
              <a:t>operate desired ML training by testing selected ML code (i.e., neural networks) over the prepared training data?</a:t>
            </a:r>
          </a:p>
          <a:p>
            <a:pPr marL="514350" indent="-514350">
              <a:buAutoNum type="arabicPeriod"/>
            </a:pPr>
            <a:r>
              <a:rPr lang="en-US" altLang="ko-KR" sz="3200" dirty="0" smtClean="0"/>
              <a:t>Do </a:t>
            </a:r>
            <a:r>
              <a:rPr lang="en-US" altLang="ko-KR" sz="3200" dirty="0"/>
              <a:t>you understand the </a:t>
            </a:r>
            <a:r>
              <a:rPr lang="en-US" altLang="ko-KR" sz="3200" dirty="0" smtClean="0"/>
              <a:t>overall workflow for running ML/DL?</a:t>
            </a:r>
          </a:p>
        </p:txBody>
      </p:sp>
    </p:spTree>
    <p:extLst>
      <p:ext uri="{BB962C8B-B14F-4D97-AF65-F5344CB8AC3E}">
        <p14:creationId xmlns:p14="http://schemas.microsoft.com/office/powerpoint/2010/main" val="33996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모서리가 둥근 직사각형 76"/>
          <p:cNvSpPr/>
          <p:nvPr/>
        </p:nvSpPr>
        <p:spPr>
          <a:xfrm>
            <a:off x="4209157" y="1392017"/>
            <a:ext cx="3083327" cy="304752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13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굽은 화살표 75"/>
          <p:cNvSpPr/>
          <p:nvPr/>
        </p:nvSpPr>
        <p:spPr>
          <a:xfrm rot="16200000" flipV="1">
            <a:off x="4577622" y="2802245"/>
            <a:ext cx="4490647" cy="1412386"/>
          </a:xfrm>
          <a:prstGeom prst="bentArrow">
            <a:avLst>
              <a:gd name="adj1" fmla="val 22253"/>
              <a:gd name="adj2" fmla="val 21924"/>
              <a:gd name="adj3" fmla="val 20657"/>
              <a:gd name="adj4" fmla="val 40493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 smtClean="0"/>
              <a:t>SmartX</a:t>
            </a:r>
            <a:r>
              <a:rPr lang="en-US" altLang="ko-KR" dirty="0" smtClean="0"/>
              <a:t> Labs #1/#5/#6: Relationship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1841681" y="4997258"/>
            <a:ext cx="1493670" cy="98201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V="1">
            <a:off x="1579161" y="6210351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4196" y="4576570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Box Lab</a:t>
            </a:r>
          </a:p>
        </p:txBody>
      </p:sp>
      <p:sp>
        <p:nvSpPr>
          <p:cNvPr id="55" name="직사각형 54"/>
          <p:cNvSpPr/>
          <p:nvPr/>
        </p:nvSpPr>
        <p:spPr>
          <a:xfrm flipV="1">
            <a:off x="1579161" y="4439545"/>
            <a:ext cx="552589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893824" y="5547322"/>
            <a:ext cx="1437408" cy="3819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 panose="030F0702030302020204" pitchFamily="66" charset="0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729" y="5597015"/>
            <a:ext cx="1111648" cy="28562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66166" y="2843447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Cluster Lab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50434" y="1247634"/>
            <a:ext cx="238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Analytics Lab</a:t>
            </a:r>
          </a:p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Trebuchet MS" panose="020B0603020202020204"/>
                <a:ea typeface="HY그래픽M" panose="02030600000101010101" pitchFamily="18" charset="-127"/>
              </a:rPr>
              <a:t>(Intelligence Lab)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40348" y="3200562"/>
            <a:ext cx="2598874" cy="1034727"/>
            <a:chOff x="2469769" y="4222801"/>
            <a:chExt cx="4542855" cy="1808712"/>
          </a:xfrm>
        </p:grpSpPr>
        <p:grpSp>
          <p:nvGrpSpPr>
            <p:cNvPr id="23" name="그룹 22"/>
            <p:cNvGrpSpPr/>
            <p:nvPr/>
          </p:nvGrpSpPr>
          <p:grpSpPr>
            <a:xfrm>
              <a:off x="2469769" y="4969282"/>
              <a:ext cx="1493670" cy="1062231"/>
              <a:chOff x="2098577" y="5250093"/>
              <a:chExt cx="1493670" cy="1062231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2098577" y="53303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51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975" y="5250093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936447" y="4222801"/>
              <a:ext cx="1493670" cy="1152783"/>
              <a:chOff x="3565255" y="4440241"/>
              <a:chExt cx="1493670" cy="115278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3565255" y="4611008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48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988" y="4440241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518954" y="4942327"/>
              <a:ext cx="1493670" cy="1062231"/>
              <a:chOff x="5147762" y="5223138"/>
              <a:chExt cx="1493670" cy="1062231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" r="9296"/>
              <a:stretch/>
            </p:blipFill>
            <p:spPr>
              <a:xfrm>
                <a:off x="5147762" y="5303353"/>
                <a:ext cx="1493670" cy="982016"/>
              </a:xfrm>
              <a:prstGeom prst="rect">
                <a:avLst/>
              </a:prstGeom>
            </p:spPr>
          </p:pic>
          <p:pic>
            <p:nvPicPr>
              <p:cNvPr id="35" name="Picture 2" descr="kubernetes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2160" y="5223138"/>
                <a:ext cx="671684" cy="6716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 descr="illustrations of network switc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1" b="34166"/>
            <a:stretch/>
          </p:blipFill>
          <p:spPr bwMode="auto">
            <a:xfrm>
              <a:off x="4111485" y="5558421"/>
              <a:ext cx="1165852" cy="46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/>
            <p:cNvCxnSpPr/>
            <p:nvPr/>
          </p:nvCxnSpPr>
          <p:spPr>
            <a:xfrm>
              <a:off x="3907968" y="5608856"/>
              <a:ext cx="356524" cy="18111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33" idx="1"/>
            </p:cNvCxnSpPr>
            <p:nvPr/>
          </p:nvCxnSpPr>
          <p:spPr>
            <a:xfrm flipH="1">
              <a:off x="5162267" y="5513550"/>
              <a:ext cx="356687" cy="276418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26" idx="0"/>
            </p:cNvCxnSpPr>
            <p:nvPr/>
          </p:nvCxnSpPr>
          <p:spPr>
            <a:xfrm flipH="1">
              <a:off x="4694411" y="5109785"/>
              <a:ext cx="1" cy="448636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5122694" y="4788921"/>
            <a:ext cx="979668" cy="839460"/>
            <a:chOff x="4997591" y="4789850"/>
            <a:chExt cx="979668" cy="839460"/>
          </a:xfrm>
        </p:grpSpPr>
        <p:sp>
          <p:nvSpPr>
            <p:cNvPr id="63" name="정육면체 62"/>
            <p:cNvSpPr/>
            <p:nvPr/>
          </p:nvSpPr>
          <p:spPr>
            <a:xfrm>
              <a:off x="5080729" y="4789850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67" name="정육면체 66"/>
            <p:cNvSpPr/>
            <p:nvPr/>
          </p:nvSpPr>
          <p:spPr>
            <a:xfrm>
              <a:off x="5279531" y="4816773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sp>
          <p:nvSpPr>
            <p:cNvPr id="73" name="정육면체 72"/>
            <p:cNvSpPr/>
            <p:nvPr/>
          </p:nvSpPr>
          <p:spPr>
            <a:xfrm>
              <a:off x="5452566" y="4847895"/>
              <a:ext cx="524693" cy="781415"/>
            </a:xfrm>
            <a:prstGeom prst="cube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anose="030F0702030302020204" pitchFamily="66" charset="0"/>
                <a:ea typeface="HY그래픽M" panose="02030600000101010101" pitchFamily="18" charset="-127"/>
                <a:cs typeface="+mn-cs"/>
              </a:endParaRPr>
            </a:p>
          </p:txBody>
        </p:sp>
        <p:pic>
          <p:nvPicPr>
            <p:cNvPr id="6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997591" y="4823553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6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198800" y="4855098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  <p:pic>
          <p:nvPicPr>
            <p:cNvPr id="7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5393363" y="4883377"/>
              <a:ext cx="217809" cy="162828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6" name="직선 연결선 5"/>
          <p:cNvCxnSpPr/>
          <p:nvPr/>
        </p:nvCxnSpPr>
        <p:spPr>
          <a:xfrm>
            <a:off x="4139222" y="2857969"/>
            <a:ext cx="3167396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4750" y="1682782"/>
            <a:ext cx="2484459" cy="97074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7913" y="3227393"/>
            <a:ext cx="2852969" cy="9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9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 rot="2534243">
            <a:off x="3962543" y="1357109"/>
            <a:ext cx="5563451" cy="3310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2242"/>
            <a:ext cx="6880360" cy="1146685"/>
          </a:xfrm>
        </p:spPr>
        <p:txBody>
          <a:bodyPr>
            <a:noAutofit/>
          </a:bodyPr>
          <a:lstStyle/>
          <a:p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 Inter-connected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Boxes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07"/>
          <p:cNvSpPr/>
          <p:nvPr/>
        </p:nvSpPr>
        <p:spPr bwMode="auto">
          <a:xfrm>
            <a:off x="6875629" y="1975571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107"/>
          <p:cNvSpPr/>
          <p:nvPr/>
        </p:nvSpPr>
        <p:spPr bwMode="auto">
          <a:xfrm>
            <a:off x="7322254" y="1982409"/>
            <a:ext cx="268556" cy="242093"/>
          </a:xfrm>
          <a:prstGeom prst="roundRect">
            <a:avLst/>
          </a:prstGeom>
          <a:solidFill>
            <a:schemeClr val="accent2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7"/>
          <p:cNvSpPr/>
          <p:nvPr/>
        </p:nvSpPr>
        <p:spPr bwMode="auto">
          <a:xfrm>
            <a:off x="6621686" y="2275543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07"/>
          <p:cNvSpPr/>
          <p:nvPr/>
        </p:nvSpPr>
        <p:spPr bwMode="auto">
          <a:xfrm>
            <a:off x="7009907" y="2304288"/>
            <a:ext cx="268556" cy="242093"/>
          </a:xfrm>
          <a:prstGeom prst="roundRect">
            <a:avLst/>
          </a:prstGeom>
          <a:solidFill>
            <a:srgbClr val="92D05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6167" y="268186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Functions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40126" y="1629202"/>
            <a:ext cx="959800" cy="572340"/>
            <a:chOff x="6279179" y="2087103"/>
            <a:chExt cx="1813896" cy="620755"/>
          </a:xfrm>
        </p:grpSpPr>
        <p:sp>
          <p:nvSpPr>
            <p:cNvPr id="24" name="원통 23"/>
            <p:cNvSpPr/>
            <p:nvPr/>
          </p:nvSpPr>
          <p:spPr>
            <a:xfrm>
              <a:off x="6715863" y="2087103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원통 24"/>
            <p:cNvSpPr/>
            <p:nvPr/>
          </p:nvSpPr>
          <p:spPr>
            <a:xfrm>
              <a:off x="7302529" y="243224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279179" y="2405768"/>
              <a:ext cx="790546" cy="275610"/>
            </a:xfrm>
            <a:prstGeom prst="can">
              <a:avLst>
                <a:gd name="adj" fmla="val 38567"/>
              </a:avLst>
            </a:prstGeom>
            <a:solidFill>
              <a:srgbClr val="0070C0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kern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481719" y="1724127"/>
            <a:ext cx="3008921" cy="436432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준비 28"/>
          <p:cNvSpPr/>
          <p:nvPr/>
        </p:nvSpPr>
        <p:spPr>
          <a:xfrm>
            <a:off x="445751" y="3290886"/>
            <a:ext cx="4222219" cy="3267634"/>
          </a:xfrm>
          <a:prstGeom prst="flowChartPreparation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switch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40" y="4435125"/>
            <a:ext cx="1004412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44743" y="3385966"/>
            <a:ext cx="3104034" cy="2835455"/>
            <a:chOff x="1045750" y="3448824"/>
            <a:chExt cx="3104034" cy="2835455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750" y="4876234"/>
              <a:ext cx="1499014" cy="1406051"/>
              <a:chOff x="330809" y="4952048"/>
              <a:chExt cx="1204335" cy="11296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48" name="그룹 47"/>
            <p:cNvGrpSpPr/>
            <p:nvPr/>
          </p:nvGrpSpPr>
          <p:grpSpPr>
            <a:xfrm>
              <a:off x="2648644" y="4876234"/>
              <a:ext cx="1501140" cy="1408045"/>
              <a:chOff x="330809" y="4952048"/>
              <a:chExt cx="1204335" cy="1129647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1772169" y="3448824"/>
              <a:ext cx="1565996" cy="1468879"/>
              <a:chOff x="330809" y="4952048"/>
              <a:chExt cx="1204335" cy="1129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894841" y="5589505"/>
                <a:ext cx="6403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Box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09" y="4952048"/>
                <a:ext cx="1128064" cy="1129647"/>
              </a:xfrm>
              <a:prstGeom prst="rect">
                <a:avLst/>
              </a:prstGeom>
              <a:noFill/>
              <a:extLst/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4320062" y="5722743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/>
                </a:solidFill>
              </a:rPr>
              <a:t>Cluster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18266" y="4310313"/>
            <a:ext cx="1892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Cluster Resource</a:t>
            </a:r>
          </a:p>
          <a:p>
            <a:pPr algn="ctr"/>
            <a:r>
              <a:rPr lang="en-US" altLang="ko-KR" sz="2000" i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altLang="ko-KR" sz="2000" i="1" dirty="0" smtClean="0">
                <a:solidFill>
                  <a:schemeClr val="accent6">
                    <a:lumMod val="75000"/>
                  </a:schemeClr>
                </a:solidFill>
              </a:rPr>
              <a:t>ool</a:t>
            </a:r>
            <a:endParaRPr lang="ko-KR" altLang="en-US" sz="20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-349895" y="1536879"/>
            <a:ext cx="36280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b="1" dirty="0"/>
              <a:t>Computing Cluster </a:t>
            </a:r>
            <a:r>
              <a:rPr lang="en-US" altLang="ko-KR" dirty="0"/>
              <a:t>is a form of computing in which a group of computers are linked together so that they can act like a single entity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3" y="520668"/>
            <a:ext cx="1264882" cy="112977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174303" y="3695874"/>
            <a:ext cx="586558" cy="890318"/>
            <a:chOff x="1475447" y="4869160"/>
            <a:chExt cx="586558" cy="1059704"/>
          </a:xfrm>
        </p:grpSpPr>
        <p:sp>
          <p:nvSpPr>
            <p:cNvPr id="45" name="Rounded Rectangle 107"/>
            <p:cNvSpPr/>
            <p:nvPr/>
          </p:nvSpPr>
          <p:spPr bwMode="auto">
            <a:xfrm>
              <a:off x="1475447" y="503854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107"/>
            <p:cNvSpPr/>
            <p:nvPr/>
          </p:nvSpPr>
          <p:spPr bwMode="auto">
            <a:xfrm>
              <a:off x="1783164" y="486916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107"/>
            <p:cNvSpPr/>
            <p:nvPr/>
          </p:nvSpPr>
          <p:spPr bwMode="auto">
            <a:xfrm>
              <a:off x="1475447" y="53747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107"/>
            <p:cNvSpPr/>
            <p:nvPr/>
          </p:nvSpPr>
          <p:spPr bwMode="auto">
            <a:xfrm>
              <a:off x="1793449" y="5195156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107"/>
            <p:cNvSpPr/>
            <p:nvPr/>
          </p:nvSpPr>
          <p:spPr bwMode="auto">
            <a:xfrm>
              <a:off x="1475447" y="5686771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107"/>
            <p:cNvSpPr/>
            <p:nvPr/>
          </p:nvSpPr>
          <p:spPr bwMode="auto">
            <a:xfrm>
              <a:off x="1783164" y="5515100"/>
              <a:ext cx="268556" cy="242093"/>
            </a:xfrm>
            <a:prstGeom prst="roundRect">
              <a:avLst/>
            </a:prstGeom>
            <a:solidFill>
              <a:srgbClr val="FFFF00"/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107"/>
          <p:cNvSpPr/>
          <p:nvPr/>
        </p:nvSpPr>
        <p:spPr bwMode="auto">
          <a:xfrm>
            <a:off x="7963118" y="3101471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107"/>
          <p:cNvSpPr/>
          <p:nvPr/>
        </p:nvSpPr>
        <p:spPr bwMode="auto">
          <a:xfrm>
            <a:off x="8409743" y="3108309"/>
            <a:ext cx="268556" cy="24209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Rounded Rectangle 107"/>
          <p:cNvSpPr/>
          <p:nvPr/>
        </p:nvSpPr>
        <p:spPr bwMode="auto">
          <a:xfrm>
            <a:off x="7709175" y="3401443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ounded Rectangle 107"/>
          <p:cNvSpPr/>
          <p:nvPr/>
        </p:nvSpPr>
        <p:spPr bwMode="auto">
          <a:xfrm>
            <a:off x="8097396" y="3430188"/>
            <a:ext cx="268556" cy="242093"/>
          </a:xfrm>
          <a:prstGeom prst="roundRect">
            <a:avLst/>
          </a:prstGeom>
          <a:solidFill>
            <a:srgbClr val="FFC000"/>
          </a:solidFill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22022" y="3622083"/>
            <a:ext cx="198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Analytics Functions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1" name="Picture 4" descr="ai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49" y="2502467"/>
            <a:ext cx="816812" cy="8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-2242"/>
            <a:ext cx="6975136" cy="1343010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Inter-Connected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Box &amp; across Clusters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48" y="4149080"/>
            <a:ext cx="5217144" cy="256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984119" y="3645024"/>
            <a:ext cx="3513918" cy="32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800" b="1" dirty="0" smtClean="0">
                <a:solidFill>
                  <a:schemeClr val="tx1"/>
                </a:solidFill>
              </a:rPr>
              <a:t>Across Clusters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2924944"/>
            <a:ext cx="5882778" cy="2686248"/>
            <a:chOff x="129382" y="1556792"/>
            <a:chExt cx="5882778" cy="2686248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2" y="1626986"/>
              <a:ext cx="3864610" cy="261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3410020" y="1556792"/>
              <a:ext cx="2602140" cy="32418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Inside a Box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91680" y="1591056"/>
            <a:ext cx="5688632" cy="95410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800" b="1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+v+c</a:t>
            </a:r>
            <a:r>
              <a:rPr lang="en-US" altLang="ko-KR" sz="28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Harmonization Challenge:</a:t>
            </a:r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Baremetal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(VM) 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98" y="367771"/>
            <a:ext cx="1264882" cy="11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/>
        </p:nvSpPr>
        <p:spPr bwMode="auto">
          <a:xfrm>
            <a:off x="0" y="-1"/>
            <a:ext cx="6897061" cy="1338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System: </a:t>
            </a:r>
            <a:r>
              <a:rPr kumimoji="0"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Scaling/Pooling with Clustering</a:t>
            </a:r>
            <a:endParaRPr kumimoji="0" lang="ko-KR" alt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174" y="2878905"/>
            <a:ext cx="6493128" cy="3765591"/>
            <a:chOff x="27540" y="1461476"/>
            <a:chExt cx="8957812" cy="5445083"/>
          </a:xfrm>
        </p:grpSpPr>
        <p:pic>
          <p:nvPicPr>
            <p:cNvPr id="140293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46" y="1461476"/>
              <a:ext cx="1240777" cy="124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27540" y="2005133"/>
              <a:ext cx="8957812" cy="4901426"/>
              <a:chOff x="27540" y="2005133"/>
              <a:chExt cx="8957812" cy="4901426"/>
            </a:xfrm>
          </p:grpSpPr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764" y="5069330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161" y="2791833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9" name="Picture 4" descr="http://www.siliconloons.com/wp-content/uploads/2012/11/openstack-logo5.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6804" y="5567676"/>
                <a:ext cx="1109472" cy="13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7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129" y="3905441"/>
                <a:ext cx="1182784" cy="1182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7" name="꺾인 연결선 146"/>
              <p:cNvCxnSpPr>
                <a:stCxn id="189" idx="1"/>
                <a:endCxn id="164" idx="3"/>
              </p:cNvCxnSpPr>
              <p:nvPr/>
            </p:nvCxnSpPr>
            <p:spPr>
              <a:xfrm rot="10800000" flipV="1">
                <a:off x="5538644" y="3289934"/>
                <a:ext cx="552316" cy="1178905"/>
              </a:xfrm>
              <a:prstGeom prst="bentConnector3">
                <a:avLst>
                  <a:gd name="adj1" fmla="val 47700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그룹 3"/>
              <p:cNvGrpSpPr/>
              <p:nvPr/>
            </p:nvGrpSpPr>
            <p:grpSpPr>
              <a:xfrm>
                <a:off x="845731" y="439188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2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2864236" y="43279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164" name="순서도: 준비 163"/>
              <p:cNvSpPr/>
              <p:nvPr/>
            </p:nvSpPr>
            <p:spPr>
              <a:xfrm>
                <a:off x="27540" y="2196313"/>
                <a:ext cx="5511104" cy="4545053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845731" y="2517571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75" name="그룹 174"/>
              <p:cNvGrpSpPr/>
              <p:nvPr/>
            </p:nvGrpSpPr>
            <p:grpSpPr>
              <a:xfrm>
                <a:off x="2854413" y="2471213"/>
                <a:ext cx="1909908" cy="2196069"/>
                <a:chOff x="-19402" y="1124744"/>
                <a:chExt cx="4365023" cy="4727970"/>
              </a:xfrm>
            </p:grpSpPr>
            <p:pic>
              <p:nvPicPr>
                <p:cNvPr id="17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7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8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pic>
            <p:nvPicPr>
              <p:cNvPr id="21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364475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364688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384427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3433033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34355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2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3252085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5704" y="3613326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6124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460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215" y="3615447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635" y="381284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8501" y="3401600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2837" y="3404114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1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0772" y="3220652"/>
                <a:ext cx="1003070" cy="108007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189" name="순서도: 준비 188"/>
              <p:cNvSpPr/>
              <p:nvPr/>
            </p:nvSpPr>
            <p:spPr>
              <a:xfrm>
                <a:off x="6090960" y="2172255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600" y="27229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6020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356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111" y="27250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5531" y="29224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97" y="25112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733" y="25137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668" y="23302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2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545" y="2700131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3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4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965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5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5301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6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056" y="2702252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0476" y="289964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8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342" y="2488405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199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7678" y="2490919"/>
                <a:ext cx="248628" cy="26068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200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613" y="2307457"/>
                <a:ext cx="1003070" cy="1080076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6499804" y="5583762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6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0" name="그룹 229"/>
              <p:cNvGrpSpPr/>
              <p:nvPr/>
            </p:nvGrpSpPr>
            <p:grpSpPr>
              <a:xfrm>
                <a:off x="7559908" y="5552329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5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6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sp>
            <p:nvSpPr>
              <p:cNvPr id="231" name="순서도: 준비 230"/>
              <p:cNvSpPr/>
              <p:nvPr/>
            </p:nvSpPr>
            <p:spPr>
              <a:xfrm>
                <a:off x="6070096" y="4503932"/>
                <a:ext cx="2894392" cy="2235359"/>
              </a:xfrm>
              <a:prstGeom prst="flowChartPreparation">
                <a:avLst/>
              </a:prstGeom>
              <a:noFill/>
              <a:ln w="76200">
                <a:solidFill>
                  <a:srgbClr val="3333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6499804" y="46619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4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7554749" y="4639134"/>
                <a:ext cx="1003070" cy="1080076"/>
                <a:chOff x="-19402" y="1124744"/>
                <a:chExt cx="4365023" cy="4727970"/>
              </a:xfrm>
            </p:grpSpPr>
            <p:pic>
              <p:nvPicPr>
                <p:cNvPr id="234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709" y="284365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5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6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7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5837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7965" y="2852936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3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99792" y="37170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600" y="1916832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1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1901" y="1927838"/>
                  <a:ext cx="1081947" cy="1141122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42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9402" y="1124744"/>
                  <a:ext cx="4365023" cy="4727970"/>
                </a:xfrm>
                <a:prstGeom prst="rect">
                  <a:avLst/>
                </a:prstGeom>
                <a:noFill/>
                <a:extLst/>
              </p:spPr>
            </p:pic>
          </p:grpSp>
          <p:cxnSp>
            <p:nvCxnSpPr>
              <p:cNvPr id="272" name="꺾인 연결선 271"/>
              <p:cNvCxnSpPr>
                <a:stCxn id="164" idx="3"/>
                <a:endCxn id="231" idx="1"/>
              </p:cNvCxnSpPr>
              <p:nvPr/>
            </p:nvCxnSpPr>
            <p:spPr>
              <a:xfrm>
                <a:off x="5538644" y="4468840"/>
                <a:ext cx="531452" cy="1152772"/>
              </a:xfrm>
              <a:prstGeom prst="bentConnector3">
                <a:avLst>
                  <a:gd name="adj1" fmla="val 54779"/>
                </a:avLst>
              </a:prstGeom>
              <a:ln w="101600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Picture 2" descr="https://encrypted-tbn2.gstatic.com/images?q=tbn:ANd9GcTpJMc-H-yuu_pnn8CMdf1j7IGtJsNPo4noZxtP_-uz-5DJ8l4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DFF"/>
                  </a:clrFrom>
                  <a:clrTo>
                    <a:srgbClr val="FFFD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7379" y="2005133"/>
                <a:ext cx="1084465" cy="981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4152630" y="1500950"/>
            <a:ext cx="2573954" cy="1469435"/>
            <a:chOff x="6055416" y="64374"/>
            <a:chExt cx="3039206" cy="1729083"/>
          </a:xfrm>
        </p:grpSpPr>
        <p:grpSp>
          <p:nvGrpSpPr>
            <p:cNvPr id="145" name="그룹 144"/>
            <p:cNvGrpSpPr/>
            <p:nvPr/>
          </p:nvGrpSpPr>
          <p:grpSpPr>
            <a:xfrm>
              <a:off x="6055416" y="73966"/>
              <a:ext cx="1440160" cy="1719491"/>
              <a:chOff x="7164288" y="2167320"/>
              <a:chExt cx="1849239" cy="2011878"/>
            </a:xfrm>
          </p:grpSpPr>
          <p:pic>
            <p:nvPicPr>
              <p:cNvPr id="146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4381" y="264989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8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2691193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9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2282" y="3280167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0561" y="3287952"/>
                <a:ext cx="992966" cy="891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TextBox 1"/>
              <p:cNvSpPr txBox="1">
                <a:spLocks noChangeArrowheads="1"/>
              </p:cNvSpPr>
              <p:nvPr/>
            </p:nvSpPr>
            <p:spPr bwMode="auto">
              <a:xfrm>
                <a:off x="7164288" y="2167320"/>
                <a:ext cx="1849239" cy="55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Out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7655260" y="64374"/>
              <a:ext cx="1439362" cy="1688692"/>
              <a:chOff x="7251496" y="4616095"/>
              <a:chExt cx="1712991" cy="2119208"/>
            </a:xfrm>
          </p:grpSpPr>
          <p:sp>
            <p:nvSpPr>
              <p:cNvPr id="153" name="TextBox 1"/>
              <p:cNvSpPr txBox="1">
                <a:spLocks noChangeArrowheads="1"/>
              </p:cNvSpPr>
              <p:nvPr/>
            </p:nvSpPr>
            <p:spPr bwMode="auto">
              <a:xfrm>
                <a:off x="7251496" y="4616095"/>
                <a:ext cx="1640978" cy="590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맑은 고딕" pitchFamily="50" charset="-127"/>
                    <a:cs typeface="Times New Roman" pitchFamily="18" charset="0"/>
                  </a:defRPr>
                </a:lvl9pPr>
              </a:lstStyle>
              <a:p>
                <a:pPr algn="ctr" latinLnBrk="0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 smtClean="0">
                    <a:ea typeface="굴림" pitchFamily="50" charset="-127"/>
                  </a:rPr>
                  <a:t>Scale </a:t>
                </a:r>
                <a:r>
                  <a:rPr lang="en-US" altLang="ko-KR" sz="2000" dirty="0" smtClean="0">
                    <a:solidFill>
                      <a:srgbClr val="FF0000"/>
                    </a:solidFill>
                    <a:ea typeface="굴림" pitchFamily="50" charset="-127"/>
                  </a:rPr>
                  <a:t>Up</a:t>
                </a:r>
                <a:endParaRPr lang="ko-KR" altLang="en-US" sz="1100" dirty="0">
                  <a:solidFill>
                    <a:srgbClr val="FF0000"/>
                  </a:solidFill>
                  <a:ea typeface="굴림" pitchFamily="50" charset="-127"/>
                </a:endParaRPr>
              </a:p>
            </p:txBody>
          </p:sp>
          <p:pic>
            <p:nvPicPr>
              <p:cNvPr id="154" name="Picture 3" descr="C:\Users\sunny\Desktop\smartx-box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076" y="5157192"/>
                <a:ext cx="1675411" cy="1578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5" name="그룹 154"/>
          <p:cNvGrpSpPr/>
          <p:nvPr/>
        </p:nvGrpSpPr>
        <p:grpSpPr>
          <a:xfrm>
            <a:off x="7010400" y="422765"/>
            <a:ext cx="1900679" cy="1703218"/>
            <a:chOff x="544198" y="598485"/>
            <a:chExt cx="1900679" cy="1703218"/>
          </a:xfrm>
        </p:grpSpPr>
        <p:grpSp>
          <p:nvGrpSpPr>
            <p:cNvPr id="156" name="그룹 155"/>
            <p:cNvGrpSpPr/>
            <p:nvPr/>
          </p:nvGrpSpPr>
          <p:grpSpPr>
            <a:xfrm>
              <a:off x="969183" y="854321"/>
              <a:ext cx="1475694" cy="1447382"/>
              <a:chOff x="3185979" y="2656221"/>
              <a:chExt cx="1475694" cy="1447382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3185979" y="2656221"/>
                <a:ext cx="1475694" cy="1447382"/>
                <a:chOff x="5477748" y="3510139"/>
                <a:chExt cx="679262" cy="666230"/>
              </a:xfrm>
            </p:grpSpPr>
            <p:pic>
              <p:nvPicPr>
                <p:cNvPr id="163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7748" y="3510139"/>
                  <a:ext cx="679262" cy="666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5" name="그림 184"/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521495" y="3826661"/>
                  <a:ext cx="282305" cy="241497"/>
                </a:xfrm>
                <a:prstGeom prst="rect">
                  <a:avLst/>
                </a:prstGeom>
              </p:spPr>
            </p:pic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16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847546" y="3832136"/>
                  <a:ext cx="269503" cy="230546"/>
                </a:xfrm>
                <a:prstGeom prst="rect">
                  <a:avLst/>
                </a:prstGeom>
              </p:spPr>
            </p:pic>
            <p:pic>
              <p:nvPicPr>
                <p:cNvPr id="270" name="그림 269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688773" y="3552166"/>
                  <a:ext cx="273799" cy="212956"/>
                </a:xfrm>
                <a:prstGeom prst="rect">
                  <a:avLst/>
                </a:prstGeom>
              </p:spPr>
            </p:pic>
          </p:grpSp>
          <p:sp>
            <p:nvSpPr>
              <p:cNvPr id="160" name="직사각형 159"/>
              <p:cNvSpPr/>
              <p:nvPr/>
            </p:nvSpPr>
            <p:spPr>
              <a:xfrm>
                <a:off x="4119942" y="3497508"/>
                <a:ext cx="399918" cy="272259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NIC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3722555" y="2835699"/>
                <a:ext cx="449059" cy="25692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NVMe Flash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3386651" y="3504230"/>
                <a:ext cx="394336" cy="141043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HBM</a:t>
                </a:r>
                <a:endParaRPr lang="ko-KR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57" name="Picture 8" descr="Image result for tesla gpu 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8" y="1195051"/>
              <a:ext cx="798970" cy="58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44" y="598485"/>
              <a:ext cx="662454" cy="57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2019" y="4193200"/>
            <a:ext cx="2370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</a:t>
            </a:r>
          </a:p>
          <a:p>
            <a:pPr algn="ctr"/>
            <a:r>
              <a:rPr lang="en-US" altLang="ko-KR" sz="2400" dirty="0" smtClean="0"/>
              <a:t>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endParaRPr lang="en-US" altLang="ko-KR" sz="2400" dirty="0" smtClean="0"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AI (ML/DL)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24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095"/>
            <a:ext cx="5542676" cy="594984"/>
          </a:xfrm>
        </p:spPr>
        <p:txBody>
          <a:bodyPr>
            <a:noAutofit/>
          </a:bodyPr>
          <a:lstStyle/>
          <a:p>
            <a:pPr algn="ctr"/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for AI Computing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504" y="2474863"/>
            <a:ext cx="7757856" cy="4250422"/>
            <a:chOff x="126512" y="1363975"/>
            <a:chExt cx="8890976" cy="530733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979235" y="1363975"/>
              <a:ext cx="3100998" cy="1657949"/>
              <a:chOff x="3034815" y="1038334"/>
              <a:chExt cx="3100998" cy="1657949"/>
            </a:xfrm>
          </p:grpSpPr>
          <p:sp>
            <p:nvSpPr>
              <p:cNvPr id="156" name="모서리가 둥근 직사각형 155"/>
              <p:cNvSpPr/>
              <p:nvPr/>
            </p:nvSpPr>
            <p:spPr>
              <a:xfrm>
                <a:off x="3518683" y="1455559"/>
                <a:ext cx="2617130" cy="1240724"/>
              </a:xfrm>
              <a:prstGeom prst="round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57" name="Picture 4" descr="C:\Users\sunny\Desktop\제목 없음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1477" y="1507705"/>
                <a:ext cx="833095" cy="782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4930749" y="1956752"/>
                <a:ext cx="474853" cy="412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94"/>
              <p:cNvSpPr txBox="1"/>
              <p:nvPr/>
            </p:nvSpPr>
            <p:spPr>
              <a:xfrm>
                <a:off x="3748527" y="1091473"/>
                <a:ext cx="2347507" cy="43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Intelligence Center</a:t>
                </a:r>
              </a:p>
            </p:txBody>
          </p:sp>
          <p:pic>
            <p:nvPicPr>
              <p:cNvPr id="160" name="Picture 4" descr="https://upload.wikimedia.org/wikipedia/commons/thumb/8/80/The_OpenStack_logo.svg/2000px-The_OpenStack_logo.svg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6" t="7926" r="14090" b="9205"/>
              <a:stretch/>
            </p:blipFill>
            <p:spPr bwMode="auto">
              <a:xfrm>
                <a:off x="4465963" y="2257792"/>
                <a:ext cx="367338" cy="3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815" y="1038334"/>
                <a:ext cx="947280" cy="932410"/>
              </a:xfrm>
              <a:prstGeom prst="rect">
                <a:avLst/>
              </a:prstGeom>
            </p:spPr>
          </p:pic>
          <p:pic>
            <p:nvPicPr>
              <p:cNvPr id="162" name="Picture 14" descr="Image result for kubernete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" r="71922" b="4409"/>
              <a:stretch/>
            </p:blipFill>
            <p:spPr bwMode="auto">
              <a:xfrm>
                <a:off x="3915241" y="1921881"/>
                <a:ext cx="298058" cy="227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7426" y="2129760"/>
                <a:ext cx="202595" cy="206210"/>
              </a:xfrm>
              <a:prstGeom prst="rect">
                <a:avLst/>
              </a:prstGeom>
            </p:spPr>
          </p:pic>
          <p:pic>
            <p:nvPicPr>
              <p:cNvPr id="164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802" y="1847472"/>
                <a:ext cx="574617" cy="3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" name="육각형 183"/>
            <p:cNvSpPr/>
            <p:nvPr/>
          </p:nvSpPr>
          <p:spPr>
            <a:xfrm>
              <a:off x="2760336" y="3594523"/>
              <a:ext cx="3595215" cy="3076788"/>
            </a:xfrm>
            <a:prstGeom prst="hexagon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036023" y="2549127"/>
              <a:ext cx="4000964" cy="75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Multi-node AI Computing Cluster with Optimized DL Tools</a:t>
              </a:r>
            </a:p>
          </p:txBody>
        </p:sp>
        <p:pic>
          <p:nvPicPr>
            <p:cNvPr id="1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89853">
              <a:off x="3990610" y="5064499"/>
              <a:ext cx="970234" cy="123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34" y="568178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8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211" y="5665722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89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9830" y="5087674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0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381" y="5061839"/>
              <a:ext cx="569309" cy="587160"/>
            </a:xfrm>
            <a:prstGeom prst="rect">
              <a:avLst/>
            </a:prstGeom>
            <a:noFill/>
            <a:extLst/>
          </p:spPr>
        </p:pic>
        <p:pic>
          <p:nvPicPr>
            <p:cNvPr id="191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311" y="4697211"/>
              <a:ext cx="1965978" cy="185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2" name="그룹 191"/>
            <p:cNvGrpSpPr/>
            <p:nvPr/>
          </p:nvGrpSpPr>
          <p:grpSpPr>
            <a:xfrm>
              <a:off x="6671356" y="3480317"/>
              <a:ext cx="2090317" cy="1998472"/>
              <a:chOff x="643271" y="2204418"/>
              <a:chExt cx="2484806" cy="2099734"/>
            </a:xfrm>
          </p:grpSpPr>
          <p:sp>
            <p:nvSpPr>
              <p:cNvPr id="193" name="육각형 192"/>
              <p:cNvSpPr/>
              <p:nvPr/>
            </p:nvSpPr>
            <p:spPr>
              <a:xfrm>
                <a:off x="643734" y="2324410"/>
                <a:ext cx="2341467" cy="1601353"/>
              </a:xfrm>
              <a:prstGeom prst="hexagon">
                <a:avLst/>
              </a:prstGeom>
              <a:solidFill>
                <a:schemeClr val="bg1"/>
              </a:solidFill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94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49" y="2204418"/>
                <a:ext cx="1529682" cy="70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43271" y="3928004"/>
                <a:ext cx="2484806" cy="37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Cloud Storage Cluster</a:t>
                </a:r>
              </a:p>
            </p:txBody>
          </p:sp>
          <p:grpSp>
            <p:nvGrpSpPr>
              <p:cNvPr id="196" name="그룹 195"/>
              <p:cNvGrpSpPr/>
              <p:nvPr/>
            </p:nvGrpSpPr>
            <p:grpSpPr>
              <a:xfrm>
                <a:off x="1127847" y="2783102"/>
                <a:ext cx="1260461" cy="1089811"/>
                <a:chOff x="1143986" y="2905005"/>
                <a:chExt cx="1260461" cy="1089811"/>
              </a:xfrm>
            </p:grpSpPr>
            <p:pic>
              <p:nvPicPr>
                <p:cNvPr id="197" name="Picture 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989853">
                  <a:off x="1433895" y="3045806"/>
                  <a:ext cx="721997" cy="8120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8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9076" y="3382865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99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7260" y="3212104"/>
                  <a:ext cx="423650" cy="38619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00" name="Picture 4" descr="C:\Users\sunny\Desktop\제목 없음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3986" y="2905005"/>
                  <a:ext cx="1260461" cy="1089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201" name="그룹 200"/>
            <p:cNvGrpSpPr/>
            <p:nvPr/>
          </p:nvGrpSpPr>
          <p:grpSpPr>
            <a:xfrm>
              <a:off x="126512" y="3208797"/>
              <a:ext cx="2487492" cy="1184164"/>
              <a:chOff x="7747541" y="1746002"/>
              <a:chExt cx="2956936" cy="1244165"/>
            </a:xfrm>
          </p:grpSpPr>
          <p:sp>
            <p:nvSpPr>
              <p:cNvPr id="202" name="모서리가 둥근 직사각형 201"/>
              <p:cNvSpPr/>
              <p:nvPr/>
            </p:nvSpPr>
            <p:spPr>
              <a:xfrm>
                <a:off x="7932332" y="1746002"/>
                <a:ext cx="2527264" cy="123990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3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7392" y="2267454"/>
                <a:ext cx="643172" cy="468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4" descr="Image result for nvidia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2552" y="2218862"/>
                <a:ext cx="643172" cy="499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7747541" y="1764228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GPU Acceleration</a:t>
                </a:r>
              </a:p>
            </p:txBody>
          </p:sp>
          <p:pic>
            <p:nvPicPr>
              <p:cNvPr id="206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409" y="2089047"/>
                <a:ext cx="457207" cy="33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8258375" y="2645364"/>
                <a:ext cx="1206534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GPU Cards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160983" y="5473196"/>
              <a:ext cx="2487492" cy="1180112"/>
              <a:chOff x="8070457" y="3310217"/>
              <a:chExt cx="2956936" cy="1239908"/>
            </a:xfrm>
          </p:grpSpPr>
          <p:sp>
            <p:nvSpPr>
              <p:cNvPr id="209" name="모서리가 둥근 직사각형 208"/>
              <p:cNvSpPr/>
              <p:nvPr/>
            </p:nvSpPr>
            <p:spPr>
              <a:xfrm>
                <a:off x="8215706" y="3310217"/>
                <a:ext cx="2527264" cy="123990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8070457" y="3339324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Parallel File System</a:t>
                </a:r>
              </a:p>
            </p:txBody>
          </p:sp>
          <p:pic>
            <p:nvPicPr>
              <p:cNvPr id="211" name="Picture 10" descr="Image result for bee gfs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9979" y="3700805"/>
                <a:ext cx="853704" cy="62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" name="Picture 2" descr="Image result for nvme ssd 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854" y="3695007"/>
                <a:ext cx="912336" cy="547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" name="TextBox 212"/>
              <p:cNvSpPr txBox="1"/>
              <p:nvPr/>
            </p:nvSpPr>
            <p:spPr>
              <a:xfrm>
                <a:off x="8470510" y="4169599"/>
                <a:ext cx="1343751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NVMe SSDs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4" name="그룹 213"/>
            <p:cNvGrpSpPr/>
            <p:nvPr/>
          </p:nvGrpSpPr>
          <p:grpSpPr>
            <a:xfrm>
              <a:off x="6529996" y="5491199"/>
              <a:ext cx="2487492" cy="1180112"/>
              <a:chOff x="7788517" y="5152082"/>
              <a:chExt cx="2956936" cy="1239908"/>
            </a:xfrm>
          </p:grpSpPr>
          <p:sp>
            <p:nvSpPr>
              <p:cNvPr id="215" name="모서리가 둥근 직사각형 214"/>
              <p:cNvSpPr/>
              <p:nvPr/>
            </p:nvSpPr>
            <p:spPr>
              <a:xfrm>
                <a:off x="7973308" y="5152082"/>
                <a:ext cx="2527264" cy="123990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7788517" y="5176302"/>
                <a:ext cx="2956936" cy="309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>
                    <a:solidFill>
                      <a:prstClr val="black"/>
                    </a:solidFill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Cloud Storage</a:t>
                </a:r>
              </a:p>
            </p:txBody>
          </p:sp>
          <p:pic>
            <p:nvPicPr>
              <p:cNvPr id="217" name="Picture 12" descr="Image result for ceph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6986" y="5537782"/>
                <a:ext cx="1253016" cy="575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6" descr="Image result for mellanox smartnic 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3492" y="5360479"/>
                <a:ext cx="1073493" cy="825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8294912" y="6016746"/>
                <a:ext cx="1237830" cy="34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Smart NICs</a:t>
                </a:r>
                <a:endPara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6" name="Picture 8" descr="Image result for cpu xeon 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551" y="5236187"/>
              <a:ext cx="1093449" cy="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7" name="그룹 226"/>
            <p:cNvGrpSpPr/>
            <p:nvPr/>
          </p:nvGrpSpPr>
          <p:grpSpPr>
            <a:xfrm>
              <a:off x="3165293" y="5435160"/>
              <a:ext cx="705301" cy="641510"/>
              <a:chOff x="1035180" y="5456006"/>
              <a:chExt cx="461936" cy="410466"/>
            </a:xfrm>
          </p:grpSpPr>
          <p:pic>
            <p:nvPicPr>
              <p:cNvPr id="228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98" y="5549881"/>
                <a:ext cx="434218" cy="316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8" descr="Image result for tesla gpu 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180" y="5456006"/>
                <a:ext cx="308669" cy="225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2778894" y="3347296"/>
              <a:ext cx="3421820" cy="1935650"/>
              <a:chOff x="500143" y="3418672"/>
              <a:chExt cx="3421820" cy="1935650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1098367" y="3418672"/>
                <a:ext cx="2303985" cy="645188"/>
                <a:chOff x="3079013" y="2986117"/>
                <a:chExt cx="2977878" cy="786322"/>
              </a:xfrm>
            </p:grpSpPr>
            <p:sp>
              <p:nvSpPr>
                <p:cNvPr id="231" name="모서리가 둥근 직사각형 230"/>
                <p:cNvSpPr/>
                <p:nvPr/>
              </p:nvSpPr>
              <p:spPr>
                <a:xfrm>
                  <a:off x="3079013" y="2986117"/>
                  <a:ext cx="2977878" cy="7863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Container Orchestration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32" name="Picture 14" descr="Image result for kubernetes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684" y="3317255"/>
                  <a:ext cx="1425229" cy="34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3" name="그룹 232"/>
              <p:cNvGrpSpPr/>
              <p:nvPr/>
            </p:nvGrpSpPr>
            <p:grpSpPr>
              <a:xfrm>
                <a:off x="2803205" y="4685789"/>
                <a:ext cx="871605" cy="668533"/>
                <a:chOff x="1036712" y="2690487"/>
                <a:chExt cx="1018534" cy="814773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1036712" y="2690487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36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5" name="Picture 2" descr="http://insidehpc.com/wp-content/uploads/2015/11/IMG_0019-300x248.jp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1766" y="3114935"/>
                  <a:ext cx="533480" cy="3903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8" name="그룹 237"/>
              <p:cNvGrpSpPr/>
              <p:nvPr/>
            </p:nvGrpSpPr>
            <p:grpSpPr>
              <a:xfrm>
                <a:off x="500143" y="4601005"/>
                <a:ext cx="920239" cy="561999"/>
                <a:chOff x="2959533" y="3604373"/>
                <a:chExt cx="1075366" cy="684936"/>
              </a:xfrm>
            </p:grpSpPr>
            <p:pic>
              <p:nvPicPr>
                <p:cNvPr id="239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533" y="360437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0" name="Picture 20" descr="Image result for docker png"/>
                <p:cNvPicPr>
                  <a:picLocks noChangeAspect="1" noChangeArrowheads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817" y="3731506"/>
                  <a:ext cx="674082" cy="557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1" name="그룹 240"/>
              <p:cNvGrpSpPr/>
              <p:nvPr/>
            </p:nvGrpSpPr>
            <p:grpSpPr>
              <a:xfrm>
                <a:off x="3136422" y="4271177"/>
                <a:ext cx="785541" cy="528108"/>
                <a:chOff x="4873340" y="3620923"/>
                <a:chExt cx="917962" cy="643631"/>
              </a:xfrm>
            </p:grpSpPr>
            <p:pic>
              <p:nvPicPr>
                <p:cNvPr id="242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340" y="3620923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26" descr="Image result for singularity container"/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9715" y="3803458"/>
                  <a:ext cx="461587" cy="4610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4" name="그룹 243"/>
              <p:cNvGrpSpPr/>
              <p:nvPr/>
            </p:nvGrpSpPr>
            <p:grpSpPr>
              <a:xfrm>
                <a:off x="910318" y="4153952"/>
                <a:ext cx="1050695" cy="533993"/>
                <a:chOff x="3417533" y="3405894"/>
                <a:chExt cx="1227814" cy="650803"/>
              </a:xfrm>
            </p:grpSpPr>
            <p:grpSp>
              <p:nvGrpSpPr>
                <p:cNvPr id="245" name="그룹 244"/>
                <p:cNvGrpSpPr/>
                <p:nvPr/>
              </p:nvGrpSpPr>
              <p:grpSpPr>
                <a:xfrm>
                  <a:off x="3417533" y="3405894"/>
                  <a:ext cx="854190" cy="536549"/>
                  <a:chOff x="4873340" y="3620923"/>
                  <a:chExt cx="854190" cy="536549"/>
                </a:xfrm>
              </p:grpSpPr>
              <p:pic>
                <p:nvPicPr>
                  <p:cNvPr id="247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1458" y="3703438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3340" y="3620923"/>
                    <a:ext cx="726072" cy="45403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6" name="Picture 2" descr="spark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8867" y="3711767"/>
                  <a:ext cx="686480" cy="3449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49" name="그룹 248"/>
              <p:cNvGrpSpPr/>
              <p:nvPr/>
            </p:nvGrpSpPr>
            <p:grpSpPr>
              <a:xfrm>
                <a:off x="2066292" y="4146813"/>
                <a:ext cx="802757" cy="562434"/>
                <a:chOff x="4333070" y="3331975"/>
                <a:chExt cx="938080" cy="685466"/>
              </a:xfrm>
            </p:grpSpPr>
            <p:pic>
              <p:nvPicPr>
                <p:cNvPr id="25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33070" y="3331975"/>
                  <a:ext cx="726072" cy="4540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1" name="Picture 2" descr="tensorflow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6694" y="3657124"/>
                  <a:ext cx="564456" cy="3603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8" name="TextBox 87"/>
          <p:cNvSpPr txBox="1"/>
          <p:nvPr/>
        </p:nvSpPr>
        <p:spPr>
          <a:xfrm>
            <a:off x="353945" y="1005381"/>
            <a:ext cx="398389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HPC + HPDA (</a:t>
            </a:r>
            <a:r>
              <a:rPr lang="en-US" altLang="ko-KR" sz="2400" dirty="0" err="1" smtClean="0"/>
              <a:t>BigData</a:t>
            </a:r>
            <a:r>
              <a:rPr lang="en-US" altLang="ko-KR" sz="2400" dirty="0" smtClean="0"/>
              <a:t>) </a:t>
            </a:r>
          </a:p>
          <a:p>
            <a:pPr algn="ctr"/>
            <a:r>
              <a:rPr lang="en-US" altLang="ko-KR" sz="2400" dirty="0" smtClean="0">
                <a:sym typeface="Wingdings" panose="05000000000000000000" pitchFamily="2" charset="2"/>
              </a:rPr>
              <a:t> </a:t>
            </a:r>
            <a:r>
              <a:rPr lang="en-US" altLang="ko-KR" sz="3200" dirty="0" smtClean="0">
                <a:solidFill>
                  <a:srgbClr val="3333FF"/>
                </a:solidFill>
                <a:sym typeface="Wingdings" panose="05000000000000000000" pitchFamily="2" charset="2"/>
              </a:rPr>
              <a:t>AI (ML/DL)</a:t>
            </a:r>
            <a:endParaRPr lang="ko-KR" altLang="en-US" sz="3200" dirty="0">
              <a:solidFill>
                <a:srgbClr val="3333FF"/>
              </a:solidFill>
            </a:endParaRPr>
          </a:p>
        </p:txBody>
      </p:sp>
      <p:pic>
        <p:nvPicPr>
          <p:cNvPr id="10244" name="Picture 4" descr="dgx-2ì ëí ì´ë¯¸ì§ ê²ìê²°ê³¼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32" y="320060"/>
            <a:ext cx="4187258" cy="25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44542" y="19609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DGX-2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3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6431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Machine </a:t>
            </a:r>
            <a:r>
              <a:rPr lang="en-US" altLang="ko-KR" dirty="0" smtClean="0"/>
              <a:t>Learning: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&amp;</a:t>
            </a:r>
          </a:p>
          <a:p>
            <a:r>
              <a:rPr lang="en-US" altLang="ko-KR" dirty="0" err="1"/>
              <a:t>Jupyter</a:t>
            </a:r>
            <a:r>
              <a:rPr lang="en-US" altLang="ko-KR" dirty="0"/>
              <a:t> </a:t>
            </a:r>
            <a:r>
              <a:rPr lang="en-US" altLang="ko-KR" dirty="0" smtClean="0"/>
              <a:t>Notebook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48559" y="2534656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https://github.com/tensorflow/tensorflow</a:t>
            </a:r>
          </a:p>
        </p:txBody>
      </p:sp>
      <p:pic>
        <p:nvPicPr>
          <p:cNvPr id="2050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8" y="1331679"/>
            <a:ext cx="1312766" cy="10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89492" y="1331679"/>
            <a:ext cx="715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TensorFlow</a:t>
            </a:r>
            <a:r>
              <a:rPr lang="en-US" altLang="ko-KR" sz="2000" dirty="0"/>
              <a:t> is an </a:t>
            </a:r>
            <a:r>
              <a:rPr lang="en-US" altLang="ko-KR" sz="2000" b="1" dirty="0"/>
              <a:t>open-source machine learning library </a:t>
            </a:r>
            <a:r>
              <a:rPr lang="en-US" altLang="ko-KR" sz="2000" dirty="0"/>
              <a:t>for research and production.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offers APIs for beginners and experts to develop for desktop, mobile, web, and cloud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23" y="3089619"/>
            <a:ext cx="2955683" cy="23101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3918" y="5396567"/>
            <a:ext cx="84888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/>
              <a:t>Jupyter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Notebook </a:t>
            </a:r>
            <a:r>
              <a:rPr lang="en-US" altLang="ko-KR" dirty="0"/>
              <a:t>is an open-source web application that allows you to create and share documents that contain live code, equations, visualizations and narrative text. Uses include: data cleaning and transformation, numerical simulation, statistical modeling, data visualization, </a:t>
            </a:r>
            <a:r>
              <a:rPr lang="en-US" altLang="ko-KR" b="1" dirty="0"/>
              <a:t>machine learning</a:t>
            </a:r>
            <a:r>
              <a:rPr lang="en-US" altLang="ko-KR" dirty="0"/>
              <a:t>, and much more.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49" y="3569805"/>
            <a:ext cx="3150662" cy="16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14649</TotalTime>
  <Words>1197</Words>
  <Application>Microsoft Office PowerPoint</Application>
  <PresentationFormat>화면 슬라이드 쇼(4:3)</PresentationFormat>
  <Paragraphs>328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HY그래픽M</vt:lpstr>
      <vt:lpstr>굴림</vt:lpstr>
      <vt:lpstr>나눔고딕코딩</vt:lpstr>
      <vt:lpstr>맑은 고딕</vt:lpstr>
      <vt:lpstr>맑은 고딕 (본문)</vt:lpstr>
      <vt:lpstr>Arial</vt:lpstr>
      <vt:lpstr>Calibri</vt:lpstr>
      <vt:lpstr>Calibri Light</vt:lpstr>
      <vt:lpstr>Comic Sans MS</vt:lpstr>
      <vt:lpstr>Consolas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SmartX Cluster: Inter-connected SmartX Boxes</vt:lpstr>
      <vt:lpstr>Inter-Connected Functions inside a Box &amp; across Clusters</vt:lpstr>
      <vt:lpstr>PowerPoint 프레젠테이션</vt:lpstr>
      <vt:lpstr>Cluster for AI Computing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173</cp:revision>
  <dcterms:created xsi:type="dcterms:W3CDTF">2018-10-02T10:07:38Z</dcterms:created>
  <dcterms:modified xsi:type="dcterms:W3CDTF">2019-05-21T07:46:22Z</dcterms:modified>
</cp:coreProperties>
</file>